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58" r:id="rId3"/>
    <p:sldId id="259" r:id="rId4"/>
    <p:sldId id="261" r:id="rId5"/>
    <p:sldId id="260" r:id="rId6"/>
    <p:sldId id="262" r:id="rId7"/>
    <p:sldId id="263" r:id="rId8"/>
    <p:sldId id="327" r:id="rId9"/>
    <p:sldId id="264" r:id="rId10"/>
    <p:sldId id="265" r:id="rId11"/>
    <p:sldId id="311" r:id="rId12"/>
    <p:sldId id="313" r:id="rId13"/>
    <p:sldId id="312" r:id="rId14"/>
    <p:sldId id="314" r:id="rId15"/>
    <p:sldId id="294" r:id="rId16"/>
    <p:sldId id="315" r:id="rId17"/>
    <p:sldId id="316" r:id="rId18"/>
    <p:sldId id="317" r:id="rId19"/>
    <p:sldId id="318" r:id="rId20"/>
    <p:sldId id="321" r:id="rId21"/>
    <p:sldId id="322" r:id="rId22"/>
    <p:sldId id="323" r:id="rId23"/>
    <p:sldId id="325" r:id="rId24"/>
    <p:sldId id="324" r:id="rId25"/>
    <p:sldId id="326" r:id="rId26"/>
    <p:sldId id="328" r:id="rId27"/>
    <p:sldId id="330" r:id="rId28"/>
    <p:sldId id="329" r:id="rId29"/>
    <p:sldId id="331" r:id="rId30"/>
    <p:sldId id="332" r:id="rId31"/>
    <p:sldId id="336" r:id="rId32"/>
    <p:sldId id="333" r:id="rId33"/>
    <p:sldId id="334" r:id="rId34"/>
    <p:sldId id="33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03" autoAdjust="0"/>
  </p:normalViewPr>
  <p:slideViewPr>
    <p:cSldViewPr snapToGrid="0">
      <p:cViewPr varScale="1">
        <p:scale>
          <a:sx n="81" d="100"/>
          <a:sy n="81" d="100"/>
        </p:scale>
        <p:origin x="64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7C6534-BF19-4D51-AAD2-740C8E618879}" type="datetimeFigureOut">
              <a:rPr lang="en-IN" smtClean="0"/>
              <a:t>17-09-2019</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77363F-E2BF-4880-8420-0734A88EBB0F}" type="slidenum">
              <a:rPr lang="en-IN" smtClean="0"/>
              <a:t>‹#›</a:t>
            </a:fld>
            <a:endParaRPr lang="en-IN" dirty="0"/>
          </a:p>
        </p:txBody>
      </p:sp>
    </p:spTree>
    <p:extLst>
      <p:ext uri="{BB962C8B-B14F-4D97-AF65-F5344CB8AC3E}">
        <p14:creationId xmlns:p14="http://schemas.microsoft.com/office/powerpoint/2010/main" val="1439949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national defence and security policy of India helps in deterring against external threats, strengthens the capability to undertake military operations successfully, guards the disputed borders during peace-time, maintains the tri-service rapid response capability, strengthens the cyber security, protection of defence establishments, maintains internal peace and security, etc.</a:t>
            </a:r>
            <a:endParaRPr lang="en-IN" sz="1200" kern="1200" dirty="0" smtClean="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10"/>
          </p:nvPr>
        </p:nvSpPr>
        <p:spPr/>
        <p:txBody>
          <a:bodyPr/>
          <a:lstStyle/>
          <a:p>
            <a:fld id="{2A77363F-E2BF-4880-8420-0734A88EBB0F}" type="slidenum">
              <a:rPr lang="en-IN" smtClean="0"/>
              <a:t>2</a:t>
            </a:fld>
            <a:endParaRPr lang="en-IN" dirty="0"/>
          </a:p>
        </p:txBody>
      </p:sp>
    </p:spTree>
    <p:extLst>
      <p:ext uri="{BB962C8B-B14F-4D97-AF65-F5344CB8AC3E}">
        <p14:creationId xmlns:p14="http://schemas.microsoft.com/office/powerpoint/2010/main" val="4228040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5" name="Footer Placeholder 4"/>
          <p:cNvSpPr>
            <a:spLocks noGrp="1"/>
          </p:cNvSpPr>
          <p:nvPr>
            <p:ph type="ftr" sz="quarter" idx="11"/>
          </p:nvPr>
        </p:nvSpPr>
        <p:spPr>
          <a:xfrm>
            <a:off x="667883" y="6172200"/>
            <a:ext cx="7543800" cy="365125"/>
          </a:xfrm>
        </p:spPr>
        <p:txBody>
          <a:bodyPr/>
          <a:lstStyle>
            <a:lvl1pPr>
              <a:defRPr/>
            </a:lvl1pPr>
          </a:lstStyle>
          <a:p>
            <a:r>
              <a:rPr lang="en-IN" dirty="0" smtClean="0"/>
              <a:t>DAY  1 SESSION 1</a:t>
            </a:r>
            <a:endParaRPr lang="en-IN" dirty="0"/>
          </a:p>
        </p:txBody>
      </p:sp>
      <p:sp>
        <p:nvSpPr>
          <p:cNvPr id="6" name="Slide Number Placeholder 5"/>
          <p:cNvSpPr>
            <a:spLocks noGrp="1"/>
          </p:cNvSpPr>
          <p:nvPr>
            <p:ph type="sldNum" sz="quarter" idx="12"/>
          </p:nvPr>
        </p:nvSpPr>
        <p:spPr>
          <a:xfrm>
            <a:off x="10362367" y="5334001"/>
            <a:ext cx="1142245" cy="669925"/>
          </a:xfrm>
        </p:spPr>
        <p:txBody>
          <a:bodyPr/>
          <a:lstStyle/>
          <a:p>
            <a:fld id="{84C2FE13-9BE0-4AF2-8727-66F9912343CE}" type="slidenum">
              <a:rPr lang="en-IN" smtClean="0"/>
              <a:t>‹#›</a:t>
            </a:fld>
            <a:endParaRPr lang="en-IN"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7610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3819317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1973605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098537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7226337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75584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2052984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326148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1310820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4212" y="0"/>
            <a:ext cx="8534400" cy="1507067"/>
          </a:xfrm>
        </p:spPr>
        <p:txBody>
          <a:bodyPr/>
          <a:lstStyle>
            <a:lvl1pPr>
              <a:defRPr b="1" u="sng"/>
            </a:lvl1pPr>
          </a:lstStyle>
          <a:p>
            <a:r>
              <a:rPr lang="en-US" dirty="0" smtClean="0"/>
              <a:t>Click to edit Master title style</a:t>
            </a:r>
            <a:endParaRPr lang="en-US" dirty="0"/>
          </a:p>
        </p:txBody>
      </p:sp>
      <p:sp>
        <p:nvSpPr>
          <p:cNvPr id="3" name="Content Placeholder 2"/>
          <p:cNvSpPr>
            <a:spLocks noGrp="1"/>
          </p:cNvSpPr>
          <p:nvPr>
            <p:ph idx="1"/>
          </p:nvPr>
        </p:nvSpPr>
        <p:spPr>
          <a:xfrm>
            <a:off x="684212" y="1507067"/>
            <a:ext cx="8534400" cy="3615267"/>
          </a:xfrm>
        </p:spPr>
        <p:txBody>
          <a:bodyPr anchor="t" anchorCtr="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2530747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566225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1442291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18554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2430710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4230196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1772168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749796-E869-494C-8D99-661AB569CC5A}" type="datetimeFigureOut">
              <a:rPr lang="en-IN" smtClean="0"/>
              <a:t>17-09-2019</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84C2FE13-9BE0-4AF2-8727-66F9912343CE}" type="slidenum">
              <a:rPr lang="en-IN" smtClean="0"/>
              <a:t>‹#›</a:t>
            </a:fld>
            <a:endParaRPr lang="en-IN" dirty="0"/>
          </a:p>
        </p:txBody>
      </p:sp>
    </p:spTree>
    <p:extLst>
      <p:ext uri="{BB962C8B-B14F-4D97-AF65-F5344CB8AC3E}">
        <p14:creationId xmlns:p14="http://schemas.microsoft.com/office/powerpoint/2010/main" val="3734372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9749796-E869-494C-8D99-661AB569CC5A}" type="datetimeFigureOut">
              <a:rPr lang="en-IN" smtClean="0"/>
              <a:t>17-09-2019</a:t>
            </a:fld>
            <a:endParaRPr lang="en-IN"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IN"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84C2FE13-9BE0-4AF2-8727-66F9912343CE}" type="slidenum">
              <a:rPr lang="en-IN" smtClean="0"/>
              <a:t>‹#›</a:t>
            </a:fld>
            <a:endParaRPr lang="en-IN" dirty="0"/>
          </a:p>
        </p:txBody>
      </p:sp>
    </p:spTree>
    <p:extLst>
      <p:ext uri="{BB962C8B-B14F-4D97-AF65-F5344CB8AC3E}">
        <p14:creationId xmlns:p14="http://schemas.microsoft.com/office/powerpoint/2010/main" val="102377822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LEADING LAWS REGULATING DEFENCE SECTOR IN INDIA</a:t>
            </a:r>
            <a:endParaRPr lang="en-IN" dirty="0"/>
          </a:p>
        </p:txBody>
      </p:sp>
      <p:sp>
        <p:nvSpPr>
          <p:cNvPr id="3" name="Subtitle 2"/>
          <p:cNvSpPr>
            <a:spLocks noGrp="1"/>
          </p:cNvSpPr>
          <p:nvPr>
            <p:ph type="subTitle" idx="1"/>
          </p:nvPr>
        </p:nvSpPr>
        <p:spPr/>
        <p:txBody>
          <a:bodyPr/>
          <a:lstStyle/>
          <a:p>
            <a:r>
              <a:rPr lang="en-IN" b="1" dirty="0" smtClean="0">
                <a:solidFill>
                  <a:schemeClr val="tx1"/>
                </a:solidFill>
              </a:rPr>
              <a:t>PART -1 </a:t>
            </a:r>
          </a:p>
          <a:p>
            <a:endParaRPr lang="en-IN" b="1" dirty="0">
              <a:solidFill>
                <a:schemeClr val="tx1"/>
              </a:solidFill>
            </a:endParaRPr>
          </a:p>
          <a:p>
            <a:r>
              <a:rPr lang="en-IN" b="1" dirty="0" smtClean="0">
                <a:solidFill>
                  <a:schemeClr val="tx1"/>
                </a:solidFill>
              </a:rPr>
              <a:t>WING COMMANDER K VENUGOPAL (RETD)</a:t>
            </a:r>
            <a:endParaRPr lang="en-IN" b="1" dirty="0">
              <a:solidFill>
                <a:schemeClr val="tx1"/>
              </a:solidFill>
            </a:endParaRPr>
          </a:p>
        </p:txBody>
      </p:sp>
      <p:sp>
        <p:nvSpPr>
          <p:cNvPr id="4" name="TextBox 3"/>
          <p:cNvSpPr txBox="1"/>
          <p:nvPr/>
        </p:nvSpPr>
        <p:spPr>
          <a:xfrm>
            <a:off x="2118360" y="822960"/>
            <a:ext cx="4419600" cy="523220"/>
          </a:xfrm>
          <a:prstGeom prst="rect">
            <a:avLst/>
          </a:prstGeom>
          <a:noFill/>
        </p:spPr>
        <p:txBody>
          <a:bodyPr wrap="square" rtlCol="0">
            <a:spAutoFit/>
          </a:bodyPr>
          <a:lstStyle/>
          <a:p>
            <a:r>
              <a:rPr lang="en-IN" sz="2800" b="1" dirty="0" smtClean="0"/>
              <a:t>MODULE –II DAY 1</a:t>
            </a:r>
            <a:endParaRPr lang="en-IN" sz="2800" b="1" dirty="0"/>
          </a:p>
        </p:txBody>
      </p:sp>
    </p:spTree>
    <p:extLst>
      <p:ext uri="{BB962C8B-B14F-4D97-AF65-F5344CB8AC3E}">
        <p14:creationId xmlns:p14="http://schemas.microsoft.com/office/powerpoint/2010/main" val="279071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56" y="76200"/>
            <a:ext cx="8534400" cy="1158724"/>
          </a:xfrm>
        </p:spPr>
        <p:txBody>
          <a:bodyPr/>
          <a:lstStyle/>
          <a:p>
            <a:r>
              <a:rPr lang="en-IN" dirty="0" smtClean="0"/>
              <a:t>THE AIR FORCE ACT, 1950</a:t>
            </a:r>
            <a:endParaRPr lang="en-IN" dirty="0"/>
          </a:p>
        </p:txBody>
      </p:sp>
      <p:sp>
        <p:nvSpPr>
          <p:cNvPr id="3" name="Content Placeholder 2"/>
          <p:cNvSpPr>
            <a:spLocks noGrp="1"/>
          </p:cNvSpPr>
          <p:nvPr>
            <p:ph idx="1"/>
          </p:nvPr>
        </p:nvSpPr>
        <p:spPr>
          <a:xfrm>
            <a:off x="684212" y="990600"/>
            <a:ext cx="8802688" cy="5303520"/>
          </a:xfrm>
        </p:spPr>
        <p:txBody>
          <a:bodyPr>
            <a:noAutofit/>
          </a:bodyPr>
          <a:lstStyle/>
          <a:p>
            <a:pPr algn="just"/>
            <a:r>
              <a:rPr lang="en-US" sz="1600" dirty="0" smtClean="0"/>
              <a:t>INDIAN AIR FORCE WAS ESTABLISHED IN 1932 UNDER THE INDIAN AIR FORCE ACT, 1932.</a:t>
            </a:r>
          </a:p>
          <a:p>
            <a:pPr algn="just"/>
            <a:r>
              <a:rPr lang="en-US" sz="1600" dirty="0" smtClean="0"/>
              <a:t>THE NEED FOR GENERAL REVISION ACT WAS FELT AS SOME OF THE PROVISIONS WERE BECOMING OUT OF DATE AND INSUFFICIENT FOR MODERN REQUIREMENTS</a:t>
            </a:r>
          </a:p>
          <a:p>
            <a:pPr algn="just"/>
            <a:r>
              <a:rPr lang="en-US" sz="1600" dirty="0" smtClean="0"/>
              <a:t>THE AIR FORCE ACT, 1950 WAS ENACTED BY THE PARLIAMENT ON MAY 18, 1950 FOR CONSOLIDATING AND MODIFYING THE LEGAL PRINCIPLES TO THE AIR FORCE GOVERNMENT</a:t>
            </a:r>
          </a:p>
          <a:p>
            <a:pPr algn="just"/>
            <a:r>
              <a:rPr lang="en-US" sz="1600" dirty="0" smtClean="0"/>
              <a:t>THE ACT CONTAINS 194 SECTIONS, DIVIDED INTO 16 CHAPTERS</a:t>
            </a:r>
          </a:p>
          <a:p>
            <a:pPr algn="just"/>
            <a:r>
              <a:rPr lang="en-US" sz="1600" dirty="0" smtClean="0"/>
              <a:t>PERSONS COMING UNDER THE PURVIEW OF THE LEGISLATION INCLUDE OFFICERS, WARRANT OFFICERS, ENROLLED PERSONS, PERSONS UNDER REGULAR AIR FORCE SERVICE OR AUXILIARY AIR FORCE OR AIR DEFENCE RESERVE UNDER THE SITUATIONS PROVIDED ACCORDING TO THE PROVISIONS OF RESERVE AND AUXILIARY AIR FORCES ACT, 1952 AND PERSONS NOT COMING UNDER THE AIR FORCE LAW AS PROVIDED UNDER THE ACT</a:t>
            </a:r>
          </a:p>
          <a:p>
            <a:pPr algn="just"/>
            <a:r>
              <a:rPr lang="en-US" sz="1600" dirty="0" smtClean="0"/>
              <a:t>ALL PERSONS SPECIFIED UNDER THE ACT ARE SUBJECT TO THE PROVISIONS OF THE ACT UNTIL THEY RETIRE, DISCHARGED, CASHIERED, RELEASED, DISMISSED OR REMOVED FROM SERVICE</a:t>
            </a:r>
            <a:endParaRPr lang="en-IN" sz="1600" dirty="0"/>
          </a:p>
        </p:txBody>
      </p:sp>
    </p:spTree>
    <p:extLst>
      <p:ext uri="{BB962C8B-B14F-4D97-AF65-F5344CB8AC3E}">
        <p14:creationId xmlns:p14="http://schemas.microsoft.com/office/powerpoint/2010/main" val="1919958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56" y="76200"/>
            <a:ext cx="8534400" cy="847725"/>
          </a:xfrm>
        </p:spPr>
        <p:txBody>
          <a:bodyPr/>
          <a:lstStyle/>
          <a:p>
            <a:r>
              <a:rPr lang="en-IN" dirty="0" smtClean="0"/>
              <a:t>THE AIR FORCE ACT, 1950</a:t>
            </a:r>
            <a:endParaRPr lang="en-IN" dirty="0"/>
          </a:p>
        </p:txBody>
      </p:sp>
      <p:sp>
        <p:nvSpPr>
          <p:cNvPr id="3" name="Content Placeholder 2"/>
          <p:cNvSpPr>
            <a:spLocks noGrp="1"/>
          </p:cNvSpPr>
          <p:nvPr>
            <p:ph idx="1"/>
          </p:nvPr>
        </p:nvSpPr>
        <p:spPr>
          <a:xfrm>
            <a:off x="684212" y="1021080"/>
            <a:ext cx="8802688" cy="5303520"/>
          </a:xfrm>
        </p:spPr>
        <p:txBody>
          <a:bodyPr>
            <a:noAutofit/>
          </a:bodyPr>
          <a:lstStyle/>
          <a:p>
            <a:pPr algn="just"/>
            <a:r>
              <a:rPr lang="en-US" sz="1600" dirty="0" smtClean="0"/>
              <a:t>THE ACT DEFINES ‘AIR FORCE’ AS ‘OFFICERS AND AIRMEN WHO BY THEIR COMMISSION, WARRANT, TERMS OF ENROLMENT OR OTHERWISE, ARE LIABLE TO RENDER CONTINUOUSLY FOR A TERM AIR FORCE SERVICE TO THE UNION IN EVERY PART OF THE WORLD OR ANY SPECIFIED PART OF THE WORLD, INCLUDING PERSONS BELONGING TO ANY AIR FORCE RESERVE OR THE AUXILIARY AIR FORCE, WHEN CALLED OUT ON PERMANENT SERVICE.</a:t>
            </a:r>
            <a:endParaRPr lang="en-IN" sz="1600" dirty="0" smtClean="0"/>
          </a:p>
          <a:p>
            <a:pPr algn="just"/>
            <a:r>
              <a:rPr lang="en-US" sz="1600" dirty="0" smtClean="0"/>
              <a:t>THE CENTRAL GOVERNMENT MAY AFTER NOTIFYING IN THE GAZETTE OF INDIA APPLY ALL THE PROVISIONS OF THE ENACTMENT ANY FORCE UNDER THE CONTROL OF INDIA. SUCH PROVISIONS MAY OR MAY NOT BE ALTERED AND CAN BE SUSPENDED TO ANY FORCE UNDER THE CONTROL OF GOVERNMENT OF INDIA.</a:t>
            </a:r>
            <a:endParaRPr lang="en-IN" sz="1600" dirty="0" smtClean="0"/>
          </a:p>
          <a:p>
            <a:pPr algn="just"/>
            <a:r>
              <a:rPr lang="en-US" sz="1600" dirty="0" smtClean="0"/>
              <a:t>THE ACT MADE APPLICABLE SHALL BE IMPLEMENTED WITH REGARD TO PERSONS UNDER THE SAID FORCE IN THE SAME WAY IT HAVE EFFECT CONNECTED WITH PERSONS COMING UNDER THE PURVIEW OF THE ACT HOLDING IN AIR FORCE IN THE EQUIVALENT RANK. THE CENTRAL GOVERNMENT IS EMPOWERED UNDER THE ACT TO ISSUE DIRECTIONS TO PERSONS COMING UNDER THE ACT AS IF THE CENTRAL GOVERNMENT IS THE OFFICER, WARRANT OFFICER OR NON-COMMISSIONED OFFICERS AND SHALL ALLOW THE OFFICER TO MAKE SIMILAR DIRECTIONS AND TO WITHDRAW SUCH DIRECTION..</a:t>
            </a:r>
            <a:endParaRPr lang="en-IN" sz="1600" dirty="0" smtClean="0"/>
          </a:p>
          <a:p>
            <a:pPr algn="just"/>
            <a:endParaRPr lang="en-IN" sz="1600" dirty="0"/>
          </a:p>
        </p:txBody>
      </p:sp>
    </p:spTree>
    <p:extLst>
      <p:ext uri="{BB962C8B-B14F-4D97-AF65-F5344CB8AC3E}">
        <p14:creationId xmlns:p14="http://schemas.microsoft.com/office/powerpoint/2010/main" val="2605489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56" y="76200"/>
            <a:ext cx="8534400" cy="1158724"/>
          </a:xfrm>
        </p:spPr>
        <p:txBody>
          <a:bodyPr/>
          <a:lstStyle/>
          <a:p>
            <a:r>
              <a:rPr lang="en-IN" dirty="0" smtClean="0"/>
              <a:t>THE AIR FORCE ACT, 1950</a:t>
            </a:r>
            <a:endParaRPr lang="en-IN" dirty="0"/>
          </a:p>
        </p:txBody>
      </p:sp>
      <p:sp>
        <p:nvSpPr>
          <p:cNvPr id="3" name="Content Placeholder 2"/>
          <p:cNvSpPr>
            <a:spLocks noGrp="1"/>
          </p:cNvSpPr>
          <p:nvPr>
            <p:ph idx="1"/>
          </p:nvPr>
        </p:nvSpPr>
        <p:spPr>
          <a:xfrm>
            <a:off x="684211" y="1097280"/>
            <a:ext cx="9364249" cy="5303520"/>
          </a:xfrm>
        </p:spPr>
        <p:txBody>
          <a:bodyPr>
            <a:normAutofit/>
          </a:bodyPr>
          <a:lstStyle/>
          <a:p>
            <a:pPr algn="just"/>
            <a:r>
              <a:rPr lang="en-US" sz="1600" dirty="0" smtClean="0"/>
              <a:t>THE COMMANDING OFFICER OF THE FORCE IS NOT EMPOWERED TO PLACE A PERSON UNDER THE COMMAND OF ANOTHER OFFICER WHERE SUCH PERSON IS UNDER THE CONTROL AND DIRECTION OF AN OFFICER OR HIGHER RANK. WHEN PERSON IS A SQUADRON LEADER OR NOT BELOW HIS RANK, THE CENTRAL GOVERNMENT MAY AUTHORIZE SUCH PERSON TO EXERCISE POWERS OR SUCH POWERS SHALL BE EXERCISED BY AIR COMMANDING OFFICERS OR GROUP COMMANDING OFFICERS. SUCH POWERS MAY BE GRANTED ENORMOUSLY OR UPON LIMITATIONS, EXEMPTIONS, STIPULATIONS OR RESERVATIONS. MOREOVER, THE CENTRAL GOVERNMENT IS GIVEN THE POWER TO DECLARE ANY PERSON IN ACTIVE SERVICE WITH RESPECT TO CERTAIN AREA WHERE THAT PERSON IS SERVING OR ACCORDING TO THE PROVISIONS OF THE ACT OR ANY OTHER SIMILAR LEGISLATION.</a:t>
            </a:r>
            <a:endParaRPr lang="en-IN" sz="1600" dirty="0" smtClean="0"/>
          </a:p>
          <a:p>
            <a:pPr algn="just"/>
            <a:endParaRPr lang="en-IN" sz="1600" dirty="0"/>
          </a:p>
        </p:txBody>
      </p:sp>
    </p:spTree>
    <p:extLst>
      <p:ext uri="{BB962C8B-B14F-4D97-AF65-F5344CB8AC3E}">
        <p14:creationId xmlns:p14="http://schemas.microsoft.com/office/powerpoint/2010/main" val="30208282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56" y="76200"/>
            <a:ext cx="8534400" cy="1158724"/>
          </a:xfrm>
        </p:spPr>
        <p:txBody>
          <a:bodyPr/>
          <a:lstStyle/>
          <a:p>
            <a:r>
              <a:rPr lang="en-IN" dirty="0" smtClean="0"/>
              <a:t>THE AIR FORCE ACT, 1950</a:t>
            </a:r>
            <a:endParaRPr lang="en-IN" dirty="0"/>
          </a:p>
        </p:txBody>
      </p:sp>
      <p:sp>
        <p:nvSpPr>
          <p:cNvPr id="3" name="Content Placeholder 2"/>
          <p:cNvSpPr>
            <a:spLocks noGrp="1"/>
          </p:cNvSpPr>
          <p:nvPr>
            <p:ph idx="1"/>
          </p:nvPr>
        </p:nvSpPr>
        <p:spPr>
          <a:xfrm>
            <a:off x="684212" y="1097280"/>
            <a:ext cx="8802688" cy="5486400"/>
          </a:xfrm>
        </p:spPr>
        <p:txBody>
          <a:bodyPr>
            <a:normAutofit/>
          </a:bodyPr>
          <a:lstStyle/>
          <a:p>
            <a:pPr algn="just"/>
            <a:r>
              <a:rPr lang="en-US" sz="1600" dirty="0" smtClean="0"/>
              <a:t>THE PRESIDENT MAY AWARD A PERSON AS COMMISSION LIKE THAT OF AN OFFICER OR APPOINT WARRANT OFFICER</a:t>
            </a:r>
          </a:p>
          <a:p>
            <a:pPr algn="just"/>
            <a:r>
              <a:rPr lang="en-US" sz="1600" dirty="0" smtClean="0"/>
              <a:t> A FOREIGNER SHALL NOT BE APPOINTED IN AIR FORCE EXCEPT UPON THE PERMISSION OF CENTRAL GOVERNMENT</a:t>
            </a:r>
          </a:p>
          <a:p>
            <a:pPr algn="just"/>
            <a:r>
              <a:rPr lang="en-US" sz="1600" dirty="0" smtClean="0"/>
              <a:t>THE FEMALE CANDIDATES SHALL BE NOT APPOINTED IN AIR FORCE EXCEPT IN CERTAIN DEPARTMENTS LIKE CORPS, BRANCHES OR OTHER BODY AS SPECIFIED UNDER THE ACT</a:t>
            </a:r>
          </a:p>
          <a:p>
            <a:pPr algn="just"/>
            <a:r>
              <a:rPr lang="en-US" sz="1600" dirty="0" smtClean="0"/>
              <a:t>ENROLLED PERSON SHALL ATTEND BEFORE THE ENROLLING OFFICER WHO SHALL READ AND ELUCIDATE THE STIPULATIONS FOR SERVING IN AIR FORCE AND QUESTIONS SHALL BE ASKED IN THE SPECIFIED MANNER OF ENROLMENT</a:t>
            </a:r>
          </a:p>
          <a:p>
            <a:pPr algn="just"/>
            <a:r>
              <a:rPr lang="en-US" sz="1600" dirty="0" smtClean="0"/>
              <a:t>IF PERSON GIVES FALSE ANSWERS, HE SHALL BE SUBJECT TO IMPRISONMENT</a:t>
            </a:r>
          </a:p>
        </p:txBody>
      </p:sp>
    </p:spTree>
    <p:extLst>
      <p:ext uri="{BB962C8B-B14F-4D97-AF65-F5344CB8AC3E}">
        <p14:creationId xmlns:p14="http://schemas.microsoft.com/office/powerpoint/2010/main" val="21289667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356" y="-23550"/>
            <a:ext cx="8534400" cy="1158724"/>
          </a:xfrm>
        </p:spPr>
        <p:txBody>
          <a:bodyPr/>
          <a:lstStyle/>
          <a:p>
            <a:r>
              <a:rPr lang="en-IN" dirty="0" smtClean="0"/>
              <a:t>THE AIR FORCE ACT, 1950</a:t>
            </a:r>
            <a:endParaRPr lang="en-IN" dirty="0"/>
          </a:p>
        </p:txBody>
      </p:sp>
      <p:sp>
        <p:nvSpPr>
          <p:cNvPr id="3" name="Content Placeholder 2"/>
          <p:cNvSpPr>
            <a:spLocks noGrp="1"/>
          </p:cNvSpPr>
          <p:nvPr>
            <p:ph idx="1"/>
          </p:nvPr>
        </p:nvSpPr>
        <p:spPr>
          <a:xfrm>
            <a:off x="1061899" y="908437"/>
            <a:ext cx="8802688" cy="5486400"/>
          </a:xfrm>
        </p:spPr>
        <p:txBody>
          <a:bodyPr>
            <a:noAutofit/>
          </a:bodyPr>
          <a:lstStyle/>
          <a:p>
            <a:pPr algn="just"/>
            <a:r>
              <a:rPr lang="en-US" sz="1600" dirty="0" smtClean="0"/>
              <a:t>ACT SPECIFIES THE MODE AND VALIDITY OF ENROLMENT, MODE OF ATTESTATION ETC</a:t>
            </a:r>
          </a:p>
          <a:p>
            <a:pPr algn="just"/>
            <a:r>
              <a:rPr lang="en-US" sz="1600" dirty="0" smtClean="0"/>
              <a:t>PERSONS UNDER THE AF SHALL SERVE THE OFFICE DURING THE PLEASURE OF THE PRESIDENT</a:t>
            </a:r>
          </a:p>
          <a:p>
            <a:pPr algn="just"/>
            <a:r>
              <a:rPr lang="en-US" sz="1600" dirty="0" smtClean="0"/>
              <a:t>CENTRAL GOVERNMENT IS EMPOWERED TO DISMISS, TERMINATE AND REMOVE A PERSON FROM SERVICE AS PER THE ACT, RULES AS WELL AS REGULATIONS</a:t>
            </a:r>
          </a:p>
          <a:p>
            <a:pPr algn="just"/>
            <a:r>
              <a:rPr lang="en-US" sz="1600" dirty="0" smtClean="0"/>
              <a:t>CAS ALONG WITH OTHER OFFICERS MAY REDUCE RANK OF A WO OR NC</a:t>
            </a:r>
          </a:p>
          <a:p>
            <a:pPr algn="just"/>
            <a:r>
              <a:rPr lang="en-US" sz="1600" dirty="0" smtClean="0"/>
              <a:t>ACT PROVIDES FOR ALTERATION OF SOME OF THE FUNDAMENTAL RIGHTS WHEN APPLYING TO CERTAIN CATEGORY OF PERSONS. GOVT CAN RESTRICT ANY PERSON TO BE A MEMBER OF ANY TRADE OR LABOUR UNION, ATTEND OR TAKE PART IN MEETING ETC.</a:t>
            </a:r>
            <a:endParaRPr lang="en-IN" sz="1600" dirty="0" smtClean="0"/>
          </a:p>
          <a:p>
            <a:pPr algn="just"/>
            <a:r>
              <a:rPr lang="en-US" sz="1600" dirty="0" smtClean="0"/>
              <a:t>ACT CONTAINS PROVISION DEALING WITH RETIREMENT, RELEASE OR DISCHARGE OF PERSONS SERVING UNDER AIR FORCE. FROM THE PAYMENT GIVEN TO THE OFFICERS OF AIR FORCE ONLY AUTHORIZED DEDUCTIONS CAN BE MADE. ANY PERSON WHO WAS TORTURED BY ANY SUPERIOR CAN COMPLAIN REGARDING THE SAME TO HIS COMMANDING OFFICER. THE PERSON SERVING UNDER AIR FORCE IS GIVEN IMMUNITY FROM ATTACHMENT OF HIS ARTICLES SPECIFIED UNDER THE ACT</a:t>
            </a:r>
            <a:endParaRPr lang="en-IN" sz="1600" dirty="0"/>
          </a:p>
        </p:txBody>
      </p:sp>
    </p:spTree>
    <p:extLst>
      <p:ext uri="{BB962C8B-B14F-4D97-AF65-F5344CB8AC3E}">
        <p14:creationId xmlns:p14="http://schemas.microsoft.com/office/powerpoint/2010/main" val="28658986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8534400" cy="666750"/>
          </a:xfrm>
        </p:spPr>
        <p:txBody>
          <a:bodyPr/>
          <a:lstStyle/>
          <a:p>
            <a:r>
              <a:rPr lang="en-IN" dirty="0"/>
              <a:t>THE AIR FORCE ACT, 1950</a:t>
            </a:r>
          </a:p>
        </p:txBody>
      </p:sp>
      <p:sp>
        <p:nvSpPr>
          <p:cNvPr id="3" name="Content Placeholder 2"/>
          <p:cNvSpPr>
            <a:spLocks noGrp="1"/>
          </p:cNvSpPr>
          <p:nvPr>
            <p:ph idx="1"/>
          </p:nvPr>
        </p:nvSpPr>
        <p:spPr>
          <a:xfrm>
            <a:off x="882994" y="666751"/>
            <a:ext cx="8802688" cy="5715000"/>
          </a:xfrm>
        </p:spPr>
        <p:txBody>
          <a:bodyPr>
            <a:normAutofit/>
          </a:bodyPr>
          <a:lstStyle/>
          <a:p>
            <a:pPr algn="just"/>
            <a:r>
              <a:rPr lang="en-US" sz="1600" dirty="0" smtClean="0"/>
              <a:t>COURT MARTIAL IS A SPECIAL MILITARY COURT THAT HEARS CHARGES AGAINST PERSONNEL SUBJECT TO THE ACT. IN CASE A CIVILIAN IS INVOLVED THEN SECTION 71 OF THE ACT KNOWN AS ‘CONCURRENT JURISDICTION’ COMES INTO PLAY.  CHARGES AGAINST AIR FORCE PERSONNEL SUBJECT TO THE ACT ARE TRIED BY A COURT MARTIAL. TYPES OF COURTS-MARTIAL ARE AS FOLLOWS:</a:t>
            </a:r>
            <a:endParaRPr lang="en-IN" sz="1600" dirty="0" smtClean="0"/>
          </a:p>
          <a:p>
            <a:pPr lvl="1" algn="just"/>
            <a:r>
              <a:rPr lang="en-US" sz="1400" dirty="0" smtClean="0"/>
              <a:t>DISTRICT COURT MARTIAL (DCM).  THIS COURT MARTIAL HAS JURISDICTION OVER PERSONNEL BELOW OFFICER RANK. THUS ENLISTED MEN UP TO THE RANK OF MASTER WARRANT OFFICER CAN BE TRIED BY A DCM. THE DCM IS PRESIDED OVER BY A WING COMMANDER AND WILL HAVE 3 MEMBERS. A JUDGE ADVOCATE FROM THE LEGAL BRANCH OF THE IAF WILL ALSO ATTEND THE COURT AS A MEMBER. THE COURT CAN AWARD A MAXIMUM SENTENCE OF 2 YEARS IMPRISONMENT OR LESSER PUNISHMENT.</a:t>
            </a:r>
            <a:endParaRPr lang="en-IN" sz="1400" dirty="0" smtClean="0"/>
          </a:p>
          <a:p>
            <a:pPr lvl="1" algn="just"/>
            <a:r>
              <a:rPr lang="en-US" sz="1400" dirty="0" smtClean="0"/>
              <a:t>GENERAL COURT MARTIAL (GCM).  THIS HAS JURISDICTION OVER ALL OFFICERS AND MEN OF THE INDIAN AIR FORCE. THE PRESIDING OFFICER WILL USUALLY BE OF THE RANK OF GROUP CAPTAIN OR HIGHER AND THE GCM CAN AWARD ANY PUNISHMENT UNDER THE ACT INCLUDING DEATH. THE GCM HAS 5 MEMBERS WHO ARE ALL COMMISSIONED OFFICERS AND THEY WILL BE ASSISTED BY A JUDGE ADVOCATE FROM THE JUDGE ADVOCATE GENERAL’S BRANCH. THE PRESIDING OFFICER OF A GCM WILL ALWAYS BE SENIOR IN RANK AND SERVICE TO AN ACCUSED OFFICER.</a:t>
            </a:r>
            <a:endParaRPr lang="en-IN" sz="1400" dirty="0"/>
          </a:p>
        </p:txBody>
      </p:sp>
    </p:spTree>
    <p:extLst>
      <p:ext uri="{BB962C8B-B14F-4D97-AF65-F5344CB8AC3E}">
        <p14:creationId xmlns:p14="http://schemas.microsoft.com/office/powerpoint/2010/main" val="2981645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0"/>
            <a:ext cx="8534400" cy="1038225"/>
          </a:xfrm>
        </p:spPr>
        <p:txBody>
          <a:bodyPr/>
          <a:lstStyle/>
          <a:p>
            <a:r>
              <a:rPr lang="en-IN" dirty="0"/>
              <a:t>THE AIR FORCE ACT, 1950</a:t>
            </a:r>
          </a:p>
        </p:txBody>
      </p:sp>
      <p:sp>
        <p:nvSpPr>
          <p:cNvPr id="3" name="Content Placeholder 2"/>
          <p:cNvSpPr>
            <a:spLocks noGrp="1"/>
          </p:cNvSpPr>
          <p:nvPr>
            <p:ph idx="1"/>
          </p:nvPr>
        </p:nvSpPr>
        <p:spPr>
          <a:xfrm>
            <a:off x="942630" y="1143000"/>
            <a:ext cx="8802688" cy="5715000"/>
          </a:xfrm>
        </p:spPr>
        <p:txBody>
          <a:bodyPr>
            <a:normAutofit/>
          </a:bodyPr>
          <a:lstStyle/>
          <a:p>
            <a:pPr lvl="0" algn="just"/>
            <a:r>
              <a:rPr lang="en-US" sz="1600" dirty="0" smtClean="0"/>
              <a:t>SUMMARY GENERAL COURT MARTIAL (SGCM). THIS IS A SPECIAL COURT MARTIAL AND IS ACTIVATED DURING A WAR. THE PROCEDURE OF A SGCM IS SLIGHTLY DIFFERENT FROM A GCM AND DCM.  ON ACTIVE SERVICE IT CAN BE CONVENED BY THE OFFICER COMMANDING AND SHALL NOT CONSIST OF LESS THAN 3 OFFICERS. A SGCM IS A SPECIAL COURT MARTIAL DURING ACTIVE DUTY AND WAR AND IS COVERED IN SECTION 121 OF THE AIR FORCE ACT 1950.</a:t>
            </a:r>
            <a:endParaRPr lang="en-IN" sz="1600" dirty="0" smtClean="0"/>
          </a:p>
          <a:p>
            <a:pPr algn="just"/>
            <a:r>
              <a:rPr lang="en-US" sz="1600" dirty="0" smtClean="0"/>
              <a:t>THE CONVENING AUTHORITY FOR A GCM IS THE CENTRAL GOVERNMENT OR THE CHIEF OF AIR STAFF, WHILE A DCM CAN BE CONVENED ON THE ORDERS OF THE AIR OFFICER COMMANDING-IN CHIEF OF A COMMAND. NORMALLY THERE IS NO APPEAL AGAINST ANY PUNISHMENT AWARDED BY A COURT-MARTIAL, BUT THE SENTENCE IS SUBJECT TO CONFIRMATION BY THE CHIEF OF AIR STAFF (CAS).  HOWEVER AN AGGRIEVED PARTY CAN APPROACH THE SUPREME COURT ON A PROCEDURAL LAPSE BY A DCM OF GCM.</a:t>
            </a:r>
            <a:endParaRPr lang="en-IN" sz="1600" dirty="0"/>
          </a:p>
        </p:txBody>
      </p:sp>
    </p:spTree>
    <p:extLst>
      <p:ext uri="{BB962C8B-B14F-4D97-AF65-F5344CB8AC3E}">
        <p14:creationId xmlns:p14="http://schemas.microsoft.com/office/powerpoint/2010/main" val="32067556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THE AIR FORCE ACT, 1950</a:t>
            </a:r>
          </a:p>
        </p:txBody>
      </p:sp>
      <p:sp>
        <p:nvSpPr>
          <p:cNvPr id="3" name="Content Placeholder 2"/>
          <p:cNvSpPr>
            <a:spLocks noGrp="1"/>
          </p:cNvSpPr>
          <p:nvPr>
            <p:ph idx="1"/>
          </p:nvPr>
        </p:nvSpPr>
        <p:spPr>
          <a:xfrm>
            <a:off x="1101655" y="1507067"/>
            <a:ext cx="8802688" cy="5715000"/>
          </a:xfrm>
        </p:spPr>
        <p:txBody>
          <a:bodyPr>
            <a:normAutofit/>
          </a:bodyPr>
          <a:lstStyle/>
          <a:p>
            <a:pPr algn="just"/>
            <a:r>
              <a:rPr lang="en-US" sz="1600" dirty="0" smtClean="0"/>
              <a:t>IN THE CASE OF S.P.N. SHARMA V UNION OF INDIA, THE ACCUSED PERSONS WERE TRIALED FOR SERIOUS CHARGES AND BOTH WERE NOT GIVEN A CHANCE TO BE REPRESENTED BY A LAWYER IN THE COURT-MARTIAL. BOTH THE SUPREME COURT AND DELHI HIGH COURT WERE SATISFIED WITH THE AFFIDAVIT FILED BY THE SERVICE AUTHORITY THAT THE ACCUSED PERSON HAD MADE NO GRIEVANCES ON THEIR ACCOUNT.</a:t>
            </a:r>
            <a:endParaRPr lang="en-IN" sz="1600" dirty="0" smtClean="0"/>
          </a:p>
          <a:p>
            <a:pPr algn="just"/>
            <a:r>
              <a:rPr lang="en-US" sz="1600" dirty="0" smtClean="0"/>
              <a:t>IN 2013, IN THE CASE OF SAMARENDRA BEURA, THE SUPREME COURT GAVE DIRECTIONS TO THE CENTRAL GOVERNMENT TO MAKE AMENDMENTS TO THE AIR FORCE ACT, 1950 TO ALLOW THE SUBTRACTION OF THE PERIOD OF IMPRISONMENT UNDERGONE AS AN UNDER-TRIAL FROM THE SENTENCE IMPOSED AFTER CONVICTION.</a:t>
            </a:r>
            <a:endParaRPr lang="en-IN" sz="1600" dirty="0" smtClean="0"/>
          </a:p>
          <a:p>
            <a:pPr algn="just"/>
            <a:r>
              <a:rPr lang="en-US" sz="1600" dirty="0" smtClean="0"/>
              <a:t>IN ADDITION, THERE ARE OTHER ACTS THAT GOVERN THE AIR FORCE SERVICES LIKE ARMY AIR FORCE (DISPOSAL OF PRIVATE PROPERTY) ACT, 1950 WHICH WAS AMENDED BY ARMY AIR FORCE (DISPOSAL OF PRIVATE PROPERTY) AMENDMENT ACT, 2000 AND THE AIR FORCE RULES, 1969.</a:t>
            </a:r>
            <a:endParaRPr lang="en-IN" sz="1600" dirty="0"/>
          </a:p>
        </p:txBody>
      </p:sp>
    </p:spTree>
    <p:extLst>
      <p:ext uri="{BB962C8B-B14F-4D97-AF65-F5344CB8AC3E}">
        <p14:creationId xmlns:p14="http://schemas.microsoft.com/office/powerpoint/2010/main" val="20571535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8534400" cy="742950"/>
          </a:xfrm>
        </p:spPr>
        <p:txBody>
          <a:bodyPr/>
          <a:lstStyle/>
          <a:p>
            <a:r>
              <a:rPr lang="en-IN" dirty="0"/>
              <a:t>THE </a:t>
            </a:r>
            <a:r>
              <a:rPr lang="en-IN" dirty="0" smtClean="0"/>
              <a:t>NAVY </a:t>
            </a:r>
            <a:r>
              <a:rPr lang="en-IN" dirty="0"/>
              <a:t>ACT, </a:t>
            </a:r>
            <a:r>
              <a:rPr lang="en-IN" dirty="0" smtClean="0"/>
              <a:t>1957</a:t>
            </a:r>
            <a:endParaRPr lang="en-IN" dirty="0"/>
          </a:p>
        </p:txBody>
      </p:sp>
      <p:sp>
        <p:nvSpPr>
          <p:cNvPr id="3" name="Content Placeholder 2"/>
          <p:cNvSpPr>
            <a:spLocks noGrp="1"/>
          </p:cNvSpPr>
          <p:nvPr>
            <p:ph idx="1"/>
          </p:nvPr>
        </p:nvSpPr>
        <p:spPr>
          <a:xfrm>
            <a:off x="955468" y="840685"/>
            <a:ext cx="8802688" cy="5715000"/>
          </a:xfrm>
        </p:spPr>
        <p:txBody>
          <a:bodyPr>
            <a:noAutofit/>
          </a:bodyPr>
          <a:lstStyle/>
          <a:p>
            <a:pPr algn="just"/>
            <a:r>
              <a:rPr lang="en-US" sz="1600" dirty="0" smtClean="0"/>
              <a:t>BEFORE INDEPENDENCE </a:t>
            </a:r>
            <a:r>
              <a:rPr lang="en-US" sz="1600" dirty="0" smtClean="0"/>
              <a:t>NAVAL </a:t>
            </a:r>
            <a:r>
              <a:rPr lang="en-US" sz="1600" dirty="0" smtClean="0"/>
              <a:t>FORCES </a:t>
            </a:r>
            <a:r>
              <a:rPr lang="en-US" sz="1600" dirty="0" smtClean="0"/>
              <a:t>GOVERNED </a:t>
            </a:r>
            <a:r>
              <a:rPr lang="en-US" sz="1600" dirty="0" smtClean="0"/>
              <a:t>BY THE INDIAN NAVY (DISCIPLINE) ACT, 1934 PASSED PURSUANT TO SECTION 66 OF THE </a:t>
            </a:r>
            <a:r>
              <a:rPr lang="en-US" sz="1600" dirty="0" smtClean="0"/>
              <a:t>GOI </a:t>
            </a:r>
            <a:r>
              <a:rPr lang="en-US" sz="1600" dirty="0" smtClean="0"/>
              <a:t>ACT, 1919, LATER REPLACED BY SECTION 105 OF THE </a:t>
            </a:r>
            <a:r>
              <a:rPr lang="en-US" sz="1600" dirty="0" smtClean="0"/>
              <a:t>GOI </a:t>
            </a:r>
            <a:r>
              <a:rPr lang="en-US" sz="1600" dirty="0" smtClean="0"/>
              <a:t>ACT, 1935. </a:t>
            </a:r>
          </a:p>
          <a:p>
            <a:pPr algn="just"/>
            <a:r>
              <a:rPr lang="en-US" sz="1600" dirty="0" smtClean="0"/>
              <a:t>THE GOI ACTS OF 1919 AND 1935 EMPOWERED INDIAN LEGISLATURE TO APPLY TO TITLE NAVAL FORCES RAISED IN INDIA, THE PROVISIONS OF THE BRITISH NAVAL DISCIPLINE ACT, 1866 </a:t>
            </a:r>
            <a:r>
              <a:rPr lang="en-US" sz="1600" dirty="0" smtClean="0"/>
              <a:t>SET </a:t>
            </a:r>
            <a:r>
              <a:rPr lang="en-US" sz="1600" dirty="0" smtClean="0"/>
              <a:t>FORTH IN </a:t>
            </a:r>
            <a:r>
              <a:rPr lang="en-US" sz="1600" dirty="0" smtClean="0"/>
              <a:t>FIRST </a:t>
            </a:r>
            <a:r>
              <a:rPr lang="en-US" sz="1600" dirty="0" smtClean="0"/>
              <a:t>SCHEDULE TO THE INDIAN NAVY (DISCIPLINE) ACT, 1934</a:t>
            </a:r>
          </a:p>
          <a:p>
            <a:pPr algn="just"/>
            <a:r>
              <a:rPr lang="en-US" sz="1600" dirty="0" smtClean="0"/>
              <a:t>INDEPENDENCE NECESSITATED, </a:t>
            </a:r>
            <a:r>
              <a:rPr lang="en-US" sz="1600" dirty="0" smtClean="0"/>
              <a:t>ADOPTION </a:t>
            </a:r>
            <a:r>
              <a:rPr lang="en-US" sz="1600" dirty="0" smtClean="0"/>
              <a:t>OF CERTAIN ACTS FOR </a:t>
            </a:r>
            <a:r>
              <a:rPr lang="en-US" sz="1600" dirty="0" smtClean="0"/>
              <a:t>PURPOSE </a:t>
            </a:r>
            <a:r>
              <a:rPr lang="en-US" sz="1600" dirty="0" smtClean="0"/>
              <a:t>OF </a:t>
            </a:r>
            <a:r>
              <a:rPr lang="en-US" sz="1600" dirty="0" smtClean="0"/>
              <a:t>GOVERNANCE </a:t>
            </a:r>
            <a:r>
              <a:rPr lang="en-US" sz="1600" dirty="0" smtClean="0"/>
              <a:t>OF THE NAVY IN KEEPING WITH </a:t>
            </a:r>
            <a:r>
              <a:rPr lang="en-US" sz="1600" dirty="0" smtClean="0"/>
              <a:t>CONSTITUTIONAL </a:t>
            </a:r>
            <a:r>
              <a:rPr lang="en-US" sz="1600" dirty="0" smtClean="0"/>
              <a:t>CHANGES, AND ACTION </a:t>
            </a:r>
            <a:r>
              <a:rPr lang="en-US" sz="1600" dirty="0" smtClean="0"/>
              <a:t>TAKEN </a:t>
            </a:r>
            <a:r>
              <a:rPr lang="en-US" sz="1600" dirty="0" smtClean="0"/>
              <a:t>TO ADOPT THE INDIAN NAVY (DISCIPLINE) ACT, 1934, BY VIRTUE OF </a:t>
            </a:r>
            <a:r>
              <a:rPr lang="en-US" sz="1600" dirty="0" smtClean="0"/>
              <a:t>TWO </a:t>
            </a:r>
            <a:r>
              <a:rPr lang="en-US" sz="1600" dirty="0" smtClean="0"/>
              <a:t>ORDERS: THE INDIAN INDEPENDENCE (ADAPTATION OF CENTRAL ACTS AND ORDINANCES) ORDER, 1948 AND THE ADAPTATION OF LAWS ORDER, 1950.</a:t>
            </a:r>
            <a:endParaRPr lang="en-IN" sz="1600" dirty="0" smtClean="0"/>
          </a:p>
          <a:p>
            <a:pPr algn="just"/>
            <a:r>
              <a:rPr lang="en-US" sz="1600" dirty="0" smtClean="0"/>
              <a:t>THE INDIAN NAVY (DISCIPLINE) ACT, 1934 LARGELY DEALT WITH DISCIPLINARY PROVISIONS AND </a:t>
            </a:r>
            <a:r>
              <a:rPr lang="en-US" sz="1600" dirty="0" smtClean="0"/>
              <a:t>NO </a:t>
            </a:r>
            <a:r>
              <a:rPr lang="en-US" sz="1600" dirty="0" smtClean="0"/>
              <a:t>STATUTORY PROVISIONS CONCERNING VARIOUS OTHER MATTERS SUCH AS </a:t>
            </a:r>
            <a:r>
              <a:rPr lang="en-US" sz="1600" dirty="0" smtClean="0"/>
              <a:t>ADM, </a:t>
            </a:r>
            <a:r>
              <a:rPr lang="en-US" sz="1600" dirty="0" smtClean="0"/>
              <a:t>ENROLMENT, GRANT OF COMMISSIONS AND DEDUCTIONS FROM PAY AND ALLOWANCES OF OFFICERS AND SAILORS. NECESSITY </a:t>
            </a:r>
            <a:r>
              <a:rPr lang="en-US" sz="1600" dirty="0" smtClean="0"/>
              <a:t>FELT </a:t>
            </a:r>
            <a:r>
              <a:rPr lang="en-US" sz="1600" dirty="0" smtClean="0"/>
              <a:t>TO </a:t>
            </a:r>
            <a:r>
              <a:rPr lang="en-US" sz="1600" dirty="0" smtClean="0"/>
              <a:t>CONSOLIDATING </a:t>
            </a:r>
            <a:r>
              <a:rPr lang="en-US" sz="1600" dirty="0" smtClean="0"/>
              <a:t>STATUTE COVERING DISCIPLINE, </a:t>
            </a:r>
            <a:r>
              <a:rPr lang="en-US" sz="1600" dirty="0" smtClean="0"/>
              <a:t>ADM, </a:t>
            </a:r>
            <a:r>
              <a:rPr lang="en-US" sz="1600" dirty="0" smtClean="0"/>
              <a:t>APPOINTMENT OF OFFICERS AND ENROLMENT OF SAILORS, STATUTORY DEDUCTIONS, APPLICABILITY OF FUNDAMENTAL RIGHTS AND VARIOUS OTHER ASPECTS.</a:t>
            </a:r>
            <a:endParaRPr lang="en-IN" sz="1600" dirty="0"/>
          </a:p>
        </p:txBody>
      </p:sp>
    </p:spTree>
    <p:extLst>
      <p:ext uri="{BB962C8B-B14F-4D97-AF65-F5344CB8AC3E}">
        <p14:creationId xmlns:p14="http://schemas.microsoft.com/office/powerpoint/2010/main" val="20996166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8534400" cy="666750"/>
          </a:xfrm>
        </p:spPr>
        <p:txBody>
          <a:bodyPr/>
          <a:lstStyle/>
          <a:p>
            <a:r>
              <a:rPr lang="en-IN" dirty="0"/>
              <a:t>THE </a:t>
            </a:r>
            <a:r>
              <a:rPr lang="en-IN" dirty="0" smtClean="0"/>
              <a:t>NAVY </a:t>
            </a:r>
            <a:r>
              <a:rPr lang="en-IN" dirty="0"/>
              <a:t>ACT, </a:t>
            </a:r>
            <a:r>
              <a:rPr lang="en-IN" dirty="0" smtClean="0"/>
              <a:t>1957</a:t>
            </a:r>
            <a:endParaRPr lang="en-IN" dirty="0"/>
          </a:p>
        </p:txBody>
      </p:sp>
      <p:sp>
        <p:nvSpPr>
          <p:cNvPr id="3" name="Content Placeholder 2"/>
          <p:cNvSpPr>
            <a:spLocks noGrp="1"/>
          </p:cNvSpPr>
          <p:nvPr>
            <p:ph idx="1"/>
          </p:nvPr>
        </p:nvSpPr>
        <p:spPr>
          <a:xfrm>
            <a:off x="1051960" y="954156"/>
            <a:ext cx="8802688" cy="5715000"/>
          </a:xfrm>
        </p:spPr>
        <p:txBody>
          <a:bodyPr>
            <a:normAutofit fontScale="85000" lnSpcReduction="20000"/>
          </a:bodyPr>
          <a:lstStyle/>
          <a:p>
            <a:pPr algn="just"/>
            <a:r>
              <a:rPr lang="en-US" sz="1800" dirty="0" smtClean="0"/>
              <a:t>1950 </a:t>
            </a:r>
            <a:r>
              <a:rPr lang="en-US" sz="1800" dirty="0" smtClean="0"/>
              <a:t>THE REVISED ARMY ACT AND </a:t>
            </a:r>
            <a:r>
              <a:rPr lang="en-US" sz="1800" dirty="0" smtClean="0"/>
              <a:t>AF </a:t>
            </a:r>
            <a:r>
              <a:rPr lang="en-US" sz="1800" dirty="0" smtClean="0"/>
              <a:t>ACT WERE PASSED AND AT THAT </a:t>
            </a:r>
            <a:r>
              <a:rPr lang="en-US" sz="1800" dirty="0" smtClean="0"/>
              <a:t>TIME </a:t>
            </a:r>
            <a:r>
              <a:rPr lang="en-US" sz="1800" dirty="0" smtClean="0"/>
              <a:t>NOT POSSIBLE TO REVISE THE LAW REGULATING THE NAVAL FORCES AS </a:t>
            </a:r>
            <a:r>
              <a:rPr lang="en-US" sz="1800" dirty="0" smtClean="0"/>
              <a:t>THEN </a:t>
            </a:r>
            <a:r>
              <a:rPr lang="en-US" sz="1800" dirty="0" smtClean="0"/>
              <a:t>EXISTING INDIAN NAVY (DISCIPLINE) ACT, 1934 WAS BASED ON </a:t>
            </a:r>
            <a:r>
              <a:rPr lang="en-US" sz="1800" dirty="0" smtClean="0"/>
              <a:t>CORRESPONDING </a:t>
            </a:r>
            <a:r>
              <a:rPr lang="en-US" sz="1800" dirty="0" smtClean="0"/>
              <a:t>BRITISH ACT. IN UK, A SPECIAL COMMITTEE </a:t>
            </a:r>
            <a:r>
              <a:rPr lang="en-US" sz="1800" dirty="0" smtClean="0"/>
              <a:t>WAS APPOINTED </a:t>
            </a:r>
            <a:r>
              <a:rPr lang="en-US" sz="1800" dirty="0" smtClean="0"/>
              <a:t>TO EXAMINE </a:t>
            </a:r>
            <a:r>
              <a:rPr lang="en-US" sz="1800" dirty="0" smtClean="0"/>
              <a:t>QUESTION </a:t>
            </a:r>
            <a:r>
              <a:rPr lang="en-US" sz="1800" dirty="0" smtClean="0"/>
              <a:t>OF THE REVISION OF </a:t>
            </a:r>
            <a:r>
              <a:rPr lang="en-US" sz="1800" dirty="0" smtClean="0"/>
              <a:t>BRITISH </a:t>
            </a:r>
            <a:r>
              <a:rPr lang="en-US" sz="1800" dirty="0" smtClean="0"/>
              <a:t>NAVAL CODE. </a:t>
            </a:r>
            <a:r>
              <a:rPr lang="en-US" sz="1800" dirty="0" smtClean="0"/>
              <a:t>GOVT THOUGHT </a:t>
            </a:r>
            <a:r>
              <a:rPr lang="en-US" sz="1800" dirty="0" smtClean="0"/>
              <a:t>IT WOULD BE AN ADVANTAGE TO AWAIT THE REPORT OF THE BRITISH COMMITTEE. TAKING INTO ACCOUNT </a:t>
            </a:r>
            <a:r>
              <a:rPr lang="en-US" sz="1800" dirty="0" smtClean="0"/>
              <a:t>REPORT </a:t>
            </a:r>
            <a:r>
              <a:rPr lang="en-US" sz="1800" dirty="0" smtClean="0"/>
              <a:t>OF </a:t>
            </a:r>
            <a:r>
              <a:rPr lang="en-US" sz="1800" dirty="0" smtClean="0"/>
              <a:t>THE </a:t>
            </a:r>
            <a:r>
              <a:rPr lang="en-US" sz="1800" dirty="0" smtClean="0"/>
              <a:t>COMMITTEE THE INDIAN NAVY BILL WAS INTRODUCED IN </a:t>
            </a:r>
            <a:r>
              <a:rPr lang="en-US" sz="1800" dirty="0" smtClean="0"/>
              <a:t>PARLIAMENT</a:t>
            </a:r>
            <a:r>
              <a:rPr lang="en-US" sz="1800" dirty="0" smtClean="0"/>
              <a:t>. FINALLY, ON 27</a:t>
            </a:r>
            <a:r>
              <a:rPr lang="en-US" sz="1800" baseline="30000" dirty="0" smtClean="0"/>
              <a:t>TH</a:t>
            </a:r>
            <a:r>
              <a:rPr lang="en-US" sz="1800" dirty="0" smtClean="0"/>
              <a:t> DECEMBER, 1957 THE NAVY ACT, 1957 WAS ASSENTED BY THE PRESIDENT OF INDIA.</a:t>
            </a:r>
            <a:endParaRPr lang="en-IN" sz="1800" dirty="0" smtClean="0"/>
          </a:p>
          <a:p>
            <a:pPr algn="just"/>
            <a:r>
              <a:rPr lang="en-US" sz="1800" dirty="0" smtClean="0"/>
              <a:t>ENACTED WITH </a:t>
            </a:r>
            <a:r>
              <a:rPr lang="en-US" sz="1800" dirty="0" smtClean="0"/>
              <a:t>OBJECT </a:t>
            </a:r>
            <a:r>
              <a:rPr lang="en-US" sz="1800" dirty="0" smtClean="0"/>
              <a:t>AND MOTIVE TO CONSOLIDATE AND AMEND THE LAW RELATING TO THE GOVERNMENT OF THE INDIAN NAVY. </a:t>
            </a:r>
          </a:p>
          <a:p>
            <a:pPr algn="just"/>
            <a:r>
              <a:rPr lang="en-US" sz="1800" dirty="0" smtClean="0"/>
              <a:t>ACT WAS EXTENDED TO GOA, DAMAN AND DIU WITH CERTAIN MODIFICATION BY 1962 AND IN PONDICHERRY BY 1963, SIMILARLY IT CAME INTO FORCE IN DADRA AND NAGAR HAVELI BY 1963. </a:t>
            </a:r>
          </a:p>
          <a:p>
            <a:pPr algn="just"/>
            <a:r>
              <a:rPr lang="en-US" sz="1800" dirty="0" smtClean="0"/>
              <a:t>THE ACT CONTAINS 188 SECTIONS DIVIDED INTO 22 CHAPTERS.</a:t>
            </a:r>
            <a:endParaRPr lang="en-IN" sz="1800" dirty="0" smtClean="0"/>
          </a:p>
          <a:p>
            <a:pPr algn="just"/>
            <a:r>
              <a:rPr lang="en-US" sz="1800" dirty="0" smtClean="0"/>
              <a:t>THE FIRST CHAPTER </a:t>
            </a:r>
            <a:r>
              <a:rPr lang="en-US" sz="1800" dirty="0" smtClean="0"/>
              <a:t>DEALS </a:t>
            </a:r>
            <a:r>
              <a:rPr lang="en-US" sz="1800" dirty="0" smtClean="0"/>
              <a:t>WITH PRELIMINARY PROVISIONS EXPLAINING SHORT TITLE AS “NAVY ACT, 1957” AND ALSO ITS COMMENCEMENT, UNDER SECTION </a:t>
            </a:r>
            <a:r>
              <a:rPr lang="en-US" sz="1800" dirty="0" smtClean="0"/>
              <a:t>1. </a:t>
            </a:r>
          </a:p>
          <a:p>
            <a:pPr algn="just"/>
            <a:r>
              <a:rPr lang="en-US" sz="1800" dirty="0" smtClean="0"/>
              <a:t>SECTION </a:t>
            </a:r>
            <a:r>
              <a:rPr lang="en-US" sz="1800" dirty="0" smtClean="0"/>
              <a:t>2 </a:t>
            </a:r>
            <a:r>
              <a:rPr lang="en-US" sz="1800" dirty="0" smtClean="0"/>
              <a:t>ENLISTED </a:t>
            </a:r>
            <a:r>
              <a:rPr lang="en-US" sz="1800" dirty="0" smtClean="0"/>
              <a:t>NUMBER OF PERSONS WHO SHOULD BE SUBJECTED TO THE PROVISIONS OF THIS ACT. THIS </a:t>
            </a:r>
            <a:r>
              <a:rPr lang="en-US" sz="1800" dirty="0" smtClean="0"/>
              <a:t>INCLUDE </a:t>
            </a:r>
            <a:r>
              <a:rPr lang="en-US" sz="1800" dirty="0" smtClean="0"/>
              <a:t>BELONGINGS OF NAVY UNDER ITS SERVICE, THE BELONGINGS OF THE INDIAN NAVAL RESERVE FORCES, THE MEMBERS THE REGULAR ARMY AND THE AIR FORCE WHEN THEY EMBARKED ON BOARD ANY SHIP OR AIRCRAFT OF NAVY, ETC. HOWEVER, SUB SECTION (2) OF THIS PROVISION PROVIDES FOR THE PERSON WHO SHOULD BE DEEMED AS SUBJECTED TO NAVAL LAWS, WHICH INCLUDES PERSONS WHO ARE ORDERED TO BE RECEIVED OR WHO ARE PASSENGER ON BOARD ANY SHIP OR AIRCRAFT OF NAVY AND ALL PERSON WHO ARE BEING SENTENCED UNDER THE PROVISIONS OF THIS ACT. </a:t>
            </a:r>
            <a:endParaRPr lang="en-US" sz="1800" dirty="0" smtClean="0"/>
          </a:p>
          <a:p>
            <a:pPr algn="just"/>
            <a:r>
              <a:rPr lang="en-US" sz="1800" dirty="0" smtClean="0"/>
              <a:t>SECTION </a:t>
            </a:r>
            <a:r>
              <a:rPr lang="en-US" sz="1800" dirty="0" smtClean="0"/>
              <a:t>3 OF THE ACT DEFINES </a:t>
            </a:r>
            <a:r>
              <a:rPr lang="en-US" sz="1800" dirty="0" smtClean="0"/>
              <a:t>VARIOUS TERMINOLOGIES USED.</a:t>
            </a:r>
            <a:endParaRPr lang="en-IN" sz="1800" dirty="0"/>
          </a:p>
        </p:txBody>
      </p:sp>
    </p:spTree>
    <p:extLst>
      <p:ext uri="{BB962C8B-B14F-4D97-AF65-F5344CB8AC3E}">
        <p14:creationId xmlns:p14="http://schemas.microsoft.com/office/powerpoint/2010/main" val="1140947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introduCTION</a:t>
            </a:r>
            <a:endParaRPr lang="en-IN" dirty="0"/>
          </a:p>
        </p:txBody>
      </p:sp>
      <p:sp>
        <p:nvSpPr>
          <p:cNvPr id="3" name="Content Placeholder 2"/>
          <p:cNvSpPr>
            <a:spLocks noGrp="1"/>
          </p:cNvSpPr>
          <p:nvPr>
            <p:ph idx="1"/>
          </p:nvPr>
        </p:nvSpPr>
        <p:spPr/>
        <p:txBody>
          <a:bodyPr/>
          <a:lstStyle/>
          <a:p>
            <a:pPr algn="just"/>
            <a:r>
              <a:rPr lang="en-IN" dirty="0" smtClean="0"/>
              <a:t>TO DEAL WITH AND RESPOND TO INTERNAL AND EXTERNAL THREATS LAWS RELATING TO DEFENCE AND NATIONAL SECURITY A NECESSITY</a:t>
            </a:r>
          </a:p>
          <a:p>
            <a:pPr algn="just"/>
            <a:endParaRPr lang="en-IN" dirty="0" smtClean="0"/>
          </a:p>
          <a:p>
            <a:pPr algn="just"/>
            <a:r>
              <a:rPr lang="en-IN" dirty="0" smtClean="0"/>
              <a:t>ESSENTIAL </a:t>
            </a:r>
            <a:r>
              <a:rPr lang="en-IN" dirty="0" smtClean="0"/>
              <a:t>IN THREE WAYS</a:t>
            </a:r>
          </a:p>
          <a:p>
            <a:pPr lvl="1"/>
            <a:r>
              <a:rPr lang="en-IN" dirty="0" smtClean="0"/>
              <a:t>ENABLES </a:t>
            </a:r>
            <a:r>
              <a:rPr lang="en-IN" dirty="0" smtClean="0"/>
              <a:t>SECURITY</a:t>
            </a:r>
          </a:p>
          <a:p>
            <a:pPr lvl="1"/>
            <a:r>
              <a:rPr lang="en-IN" dirty="0" smtClean="0"/>
              <a:t>SHIELDS LIBERTY</a:t>
            </a:r>
          </a:p>
          <a:p>
            <a:pPr lvl="1"/>
            <a:r>
              <a:rPr lang="en-IN" dirty="0" smtClean="0"/>
              <a:t>PROVIDES A PROCESS AND FRAMEWORK TO EVALUATE EFICACY AND LEGALITY</a:t>
            </a:r>
          </a:p>
        </p:txBody>
      </p:sp>
    </p:spTree>
    <p:extLst>
      <p:ext uri="{BB962C8B-B14F-4D97-AF65-F5344CB8AC3E}">
        <p14:creationId xmlns:p14="http://schemas.microsoft.com/office/powerpoint/2010/main" val="2045396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0"/>
            <a:ext cx="8534400" cy="752475"/>
          </a:xfrm>
        </p:spPr>
        <p:txBody>
          <a:bodyPr/>
          <a:lstStyle/>
          <a:p>
            <a:r>
              <a:rPr lang="en-IN" dirty="0"/>
              <a:t>THE </a:t>
            </a:r>
            <a:r>
              <a:rPr lang="en-IN" dirty="0" smtClean="0"/>
              <a:t>NAVY </a:t>
            </a:r>
            <a:r>
              <a:rPr lang="en-IN" dirty="0"/>
              <a:t>ACT, </a:t>
            </a:r>
            <a:r>
              <a:rPr lang="en-IN" dirty="0" smtClean="0"/>
              <a:t>1957</a:t>
            </a:r>
            <a:endParaRPr lang="en-IN" dirty="0"/>
          </a:p>
        </p:txBody>
      </p:sp>
      <p:sp>
        <p:nvSpPr>
          <p:cNvPr id="3" name="Content Placeholder 2"/>
          <p:cNvSpPr>
            <a:spLocks noGrp="1"/>
          </p:cNvSpPr>
          <p:nvPr>
            <p:ph idx="1"/>
          </p:nvPr>
        </p:nvSpPr>
        <p:spPr>
          <a:xfrm>
            <a:off x="803481" y="1009650"/>
            <a:ext cx="8802688" cy="5053220"/>
          </a:xfrm>
        </p:spPr>
        <p:txBody>
          <a:bodyPr>
            <a:normAutofit/>
          </a:bodyPr>
          <a:lstStyle/>
          <a:p>
            <a:pPr algn="just"/>
            <a:r>
              <a:rPr lang="en-US" sz="1600" dirty="0" smtClean="0"/>
              <a:t>SECTION 4 </a:t>
            </a:r>
            <a:r>
              <a:rPr lang="en-US" sz="1600" dirty="0" smtClean="0"/>
              <a:t>IS </a:t>
            </a:r>
            <a:r>
              <a:rPr lang="en-US" sz="1600" dirty="0" smtClean="0"/>
              <a:t>IMPORTANT AS IT CONCERNS WITH APPLICABILITY OF FUNDAMENTAL RIGHTS COVERED UNDER PART III OF </a:t>
            </a:r>
            <a:r>
              <a:rPr lang="en-US" sz="1600" dirty="0" smtClean="0"/>
              <a:t>CONSTITUTION </a:t>
            </a:r>
            <a:r>
              <a:rPr lang="en-US" sz="1600" dirty="0" smtClean="0"/>
              <a:t>OF INDIA, </a:t>
            </a:r>
            <a:r>
              <a:rPr lang="en-US" sz="1600" dirty="0" smtClean="0"/>
              <a:t>TO </a:t>
            </a:r>
            <a:r>
              <a:rPr lang="en-US" sz="1600" dirty="0" smtClean="0"/>
              <a:t>PERSONS BEING SUBJECTED UNDER THIS ACT. HOWEVER, SUCH RIGHTS SHOULD BE MADE APPLICABLE TO SUCH PERSONS WITH CERTAIN RESTRICTIONS AS GIVEN UNDER THIS ACT.</a:t>
            </a:r>
            <a:endParaRPr lang="en-IN" sz="1600" dirty="0" smtClean="0"/>
          </a:p>
          <a:p>
            <a:pPr algn="just"/>
            <a:r>
              <a:rPr lang="en-US" sz="1600" dirty="0" smtClean="0"/>
              <a:t>2</a:t>
            </a:r>
            <a:r>
              <a:rPr lang="en-US" sz="1600" baseline="30000" dirty="0" smtClean="0"/>
              <a:t>ND</a:t>
            </a:r>
            <a:r>
              <a:rPr lang="en-US" sz="1600" dirty="0" smtClean="0"/>
              <a:t> CHAPTER </a:t>
            </a:r>
            <a:r>
              <a:rPr lang="en-US" sz="1600" dirty="0" smtClean="0"/>
              <a:t>OF THE ACT UNDER SECTION </a:t>
            </a:r>
            <a:r>
              <a:rPr lang="en-US" sz="1600" dirty="0" smtClean="0"/>
              <a:t>5, </a:t>
            </a:r>
            <a:r>
              <a:rPr lang="en-US" sz="1600" dirty="0" smtClean="0"/>
              <a:t>EMPOWERS THE CENTRAL GOVERNMENT TO RAISE AND MAINTAIN REGULAR, RESERVE AND AUXILIARY NAVAL FORCES.</a:t>
            </a:r>
            <a:endParaRPr lang="en-IN" sz="1600" dirty="0" smtClean="0"/>
          </a:p>
          <a:p>
            <a:pPr algn="just"/>
            <a:r>
              <a:rPr lang="en-US" sz="1600" dirty="0" smtClean="0"/>
              <a:t>CHAPTER </a:t>
            </a:r>
            <a:r>
              <a:rPr lang="en-US" sz="1600" dirty="0" smtClean="0"/>
              <a:t>III RELATES TO SPECIAL PROVISIONS RELATING TO DISCIPLINE IN CERTAIN CASES, WHEREIN SECTION 6 OF THE ACT SPECIFIES PROVISIONS IN RESPECT OF DISCIPLINE OF PERSONS UNDER ENGAGEMENT TO SERVE CENTRAL GOVERNMENT, WHO WERE NOT SUBJECT TO THE NAVAL LAW. </a:t>
            </a:r>
          </a:p>
          <a:p>
            <a:pPr algn="just"/>
            <a:r>
              <a:rPr lang="en-US" sz="1600" dirty="0" smtClean="0"/>
              <a:t>FURTHER, WHENEVER, THE MEMBERS OF REGULAR ARMY AND AIR FORCE OR OTHERS SERVING WITH MEMBERS OF </a:t>
            </a:r>
            <a:r>
              <a:rPr lang="en-US" sz="1600" dirty="0" smtClean="0"/>
              <a:t>NAVY, THEY </a:t>
            </a:r>
            <a:r>
              <a:rPr lang="en-US" sz="1600" dirty="0" smtClean="0"/>
              <a:t>SHOULD BE SUBJECTED TO SUCH DISCIPLINE AS PER SECTION 7 OF THE ACT, HOWEVER, POWERS OF PUNISHMENT SHOULD NOT BE EXERCISED BY </a:t>
            </a:r>
            <a:r>
              <a:rPr lang="en-US" sz="1600" dirty="0" smtClean="0"/>
              <a:t>THEM</a:t>
            </a:r>
          </a:p>
          <a:p>
            <a:pPr algn="just"/>
            <a:r>
              <a:rPr lang="en-US" sz="1600" dirty="0" smtClean="0"/>
              <a:t>SECTION </a:t>
            </a:r>
            <a:r>
              <a:rPr lang="en-US" sz="1600" dirty="0" smtClean="0"/>
              <a:t>8 OF THE ACT MAKES PROVISIONS IN RESPECT OF DISCIPLINE OF MASTER OF MERCHANT VESSEL UNDER CONVEY</a:t>
            </a:r>
            <a:endParaRPr lang="en-IN" sz="1600" dirty="0"/>
          </a:p>
        </p:txBody>
      </p:sp>
    </p:spTree>
    <p:extLst>
      <p:ext uri="{BB962C8B-B14F-4D97-AF65-F5344CB8AC3E}">
        <p14:creationId xmlns:p14="http://schemas.microsoft.com/office/powerpoint/2010/main" val="12051571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8534400" cy="714374"/>
          </a:xfrm>
        </p:spPr>
        <p:txBody>
          <a:bodyPr/>
          <a:lstStyle/>
          <a:p>
            <a:r>
              <a:rPr lang="en-IN" dirty="0"/>
              <a:t>THE </a:t>
            </a:r>
            <a:r>
              <a:rPr lang="en-IN" dirty="0" smtClean="0"/>
              <a:t>NAVY </a:t>
            </a:r>
            <a:r>
              <a:rPr lang="en-IN" dirty="0"/>
              <a:t>ACT, </a:t>
            </a:r>
            <a:r>
              <a:rPr lang="en-IN" dirty="0" smtClean="0"/>
              <a:t>1957</a:t>
            </a:r>
            <a:endParaRPr lang="en-IN" dirty="0"/>
          </a:p>
        </p:txBody>
      </p:sp>
      <p:sp>
        <p:nvSpPr>
          <p:cNvPr id="3" name="Content Placeholder 2"/>
          <p:cNvSpPr>
            <a:spLocks noGrp="1"/>
          </p:cNvSpPr>
          <p:nvPr>
            <p:ph idx="1"/>
          </p:nvPr>
        </p:nvSpPr>
        <p:spPr>
          <a:xfrm>
            <a:off x="684212" y="714375"/>
            <a:ext cx="8802688" cy="5715000"/>
          </a:xfrm>
        </p:spPr>
        <p:txBody>
          <a:bodyPr>
            <a:normAutofit/>
          </a:bodyPr>
          <a:lstStyle/>
          <a:p>
            <a:r>
              <a:rPr lang="en-US" sz="1800" dirty="0" smtClean="0"/>
              <a:t>CHAPTER IV </a:t>
            </a:r>
          </a:p>
          <a:p>
            <a:pPr lvl="1"/>
            <a:r>
              <a:rPr lang="en-US" sz="1600" dirty="0" smtClean="0"/>
              <a:t>PROVISIONS RELATING TO COMMISSIONS, APPOINTMENT AND ENROLMENTS</a:t>
            </a:r>
          </a:p>
          <a:p>
            <a:pPr lvl="1"/>
            <a:r>
              <a:rPr lang="en-US" sz="1600" dirty="0" smtClean="0"/>
              <a:t> SECTION 9 PROVIDES THAT INDIAN CITIZEN ARE ELIGIBLE FOR APPOINTMENT OR ENROLMENT,ONLY POSSIBLE WITH THE CONSENT OF CENT GOVT</a:t>
            </a:r>
          </a:p>
          <a:p>
            <a:pPr lvl="1"/>
            <a:r>
              <a:rPr lang="en-US" sz="1600" dirty="0" smtClean="0"/>
              <a:t> WOMEN ARE ALSO ELIGIBLE </a:t>
            </a:r>
          </a:p>
          <a:p>
            <a:pPr lvl="1"/>
            <a:r>
              <a:rPr lang="en-US" sz="1600" dirty="0" smtClean="0"/>
              <a:t>SECTION 10-  COMMISSION GRANTED BY THE PRESIDENT, TO APPOINT THE OFFICERS OTHER THAN SUBORDINATE OFFICERS. NOTIFIED IN  OFFICIAL GAZETTE  </a:t>
            </a:r>
          </a:p>
          <a:p>
            <a:pPr lvl="1"/>
            <a:r>
              <a:rPr lang="en-US" sz="1600" dirty="0" smtClean="0"/>
              <a:t>SECTION 11- PROVISIONS AS TO ENROLMENT OF PERSONS AS SAILORS IN THE PRESCRIBED WAY FOR NOT EXCEEDING 20 YEARS. SEC 12 -VALIDITY OF ENROLMENT. SEC 13 -OATH OF ALLEGIANCE </a:t>
            </a:r>
          </a:p>
          <a:p>
            <a:r>
              <a:rPr lang="en-US" sz="1800" dirty="0" smtClean="0"/>
              <a:t>CHAPTER V –</a:t>
            </a:r>
          </a:p>
          <a:p>
            <a:pPr lvl="1"/>
            <a:r>
              <a:rPr lang="en-US" sz="1600" dirty="0" smtClean="0"/>
              <a:t>CONDITIONS OF SERVICE OF SUCH OFFICERS AND SAILORS, WHEREIN LIABILITY FOR THEIR SERVICE, TENURE OF THEIR SERVICE, ENTITLEMENT OF DISCHARGED OF </a:t>
            </a:r>
            <a:r>
              <a:rPr lang="en-US" sz="1600" dirty="0" smtClean="0"/>
              <a:t>SAILOR</a:t>
            </a:r>
            <a:endParaRPr lang="en-US" sz="1600" dirty="0" smtClean="0"/>
          </a:p>
          <a:p>
            <a:pPr lvl="1"/>
            <a:r>
              <a:rPr lang="en-US" sz="1600" dirty="0" smtClean="0"/>
              <a:t>CONSTITUTIONAL RIGHTS I.E. RIGHT TO FORM ASSOCIATION, FREEDOM OF </a:t>
            </a:r>
            <a:r>
              <a:rPr lang="en-US" sz="1600" dirty="0" smtClean="0"/>
              <a:t>SPEECH</a:t>
            </a:r>
            <a:endParaRPr lang="en-US" sz="1600" dirty="0" smtClean="0"/>
          </a:p>
          <a:p>
            <a:pPr lvl="1"/>
            <a:r>
              <a:rPr lang="en-US" sz="1600" dirty="0" smtClean="0"/>
              <a:t>SEC 19 PROVIDES FOR RESTRICTIONS IN RESPECT OF SUCH EXERCISING THESE RIGHTS BY THE PERSON SUBJECTED TO THIS NAVAL </a:t>
            </a:r>
            <a:r>
              <a:rPr lang="en-US" sz="1600" dirty="0" smtClean="0"/>
              <a:t>LAW</a:t>
            </a:r>
            <a:endParaRPr lang="en-IN" sz="1600" dirty="0"/>
          </a:p>
        </p:txBody>
      </p:sp>
    </p:spTree>
    <p:extLst>
      <p:ext uri="{BB962C8B-B14F-4D97-AF65-F5344CB8AC3E}">
        <p14:creationId xmlns:p14="http://schemas.microsoft.com/office/powerpoint/2010/main" val="15497778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8534400" cy="914400"/>
          </a:xfrm>
        </p:spPr>
        <p:txBody>
          <a:bodyPr/>
          <a:lstStyle/>
          <a:p>
            <a:r>
              <a:rPr lang="en-IN" dirty="0"/>
              <a:t>THE </a:t>
            </a:r>
            <a:r>
              <a:rPr lang="en-IN" dirty="0" smtClean="0"/>
              <a:t>NAVY </a:t>
            </a:r>
            <a:r>
              <a:rPr lang="en-IN" dirty="0"/>
              <a:t>ACT, </a:t>
            </a:r>
            <a:r>
              <a:rPr lang="en-IN" dirty="0" smtClean="0"/>
              <a:t>1957</a:t>
            </a:r>
            <a:endParaRPr lang="en-IN" dirty="0"/>
          </a:p>
        </p:txBody>
      </p:sp>
      <p:sp>
        <p:nvSpPr>
          <p:cNvPr id="3" name="Content Placeholder 2"/>
          <p:cNvSpPr>
            <a:spLocks noGrp="1"/>
          </p:cNvSpPr>
          <p:nvPr>
            <p:ph idx="1"/>
          </p:nvPr>
        </p:nvSpPr>
        <p:spPr>
          <a:xfrm>
            <a:off x="783603" y="771525"/>
            <a:ext cx="8802688" cy="5698849"/>
          </a:xfrm>
        </p:spPr>
        <p:txBody>
          <a:bodyPr>
            <a:normAutofit/>
          </a:bodyPr>
          <a:lstStyle/>
          <a:p>
            <a:pPr algn="just"/>
            <a:r>
              <a:rPr lang="en-US" sz="1600" dirty="0" smtClean="0"/>
              <a:t> CHAPTER VI DEALS WITH SERVICE PRIVILEGES, INCLUDING IMMUNITY FROM ATTACHMENT OF ARMS, CLOTHS, EQUIPMENTS, ETC. SIMILARLY, THERE IS IMMUNITY FROM ARREST AGAINST DEBT PROCEEDINGS AND OTHER IMMUNITIES ARE ALSO PROVIDED UNDER SUBSEQUENT SECTIONS TO THIS PROVISION FOR THOSE SERVING UNDER SERVICE OF NAVY.</a:t>
            </a:r>
            <a:endParaRPr lang="en-IN" sz="1600" dirty="0" smtClean="0"/>
          </a:p>
          <a:p>
            <a:pPr algn="just"/>
            <a:r>
              <a:rPr lang="en-US" sz="1600" dirty="0" smtClean="0"/>
              <a:t>CHAPTER VII RELATING TO PAY, PENSION, ETC. AND DEDUCTIONS THEREOF AND ALSO RELATING TO MAINTENANCE OF FAMILIES</a:t>
            </a:r>
            <a:endParaRPr lang="en-IN" sz="1600" dirty="0" smtClean="0"/>
          </a:p>
          <a:p>
            <a:pPr algn="just"/>
            <a:r>
              <a:rPr lang="en-US" sz="1600" dirty="0" smtClean="0"/>
              <a:t>PERSONS </a:t>
            </a:r>
            <a:r>
              <a:rPr lang="en-US" sz="1600" dirty="0" smtClean="0"/>
              <a:t>WHILE BEING FLAG OFFICER, CAPTAIN OR OTHER PERSON SUBJECT TO NAVAL LAW, BEING UNDER COMMAND OF SHIP, VESSEL OR AIRCRAFT OF NAVY, IF FAILS TO PERFORM THEIR DUTIES AS TO SUCH SHIPS, ETC. OR SURRENDERS SUCH SHIPS, ETC. EVEN WHEN IT IS CAPABLE OF DEFENDING OR DO ALL GIVEN ACTS, THEN SUCH PERSONS SHOULD BE PUNISHED AND PUNISHMENT CAN BE EXTENDED UP TO DEATH PENALTY. EVEN OTHER PERSONS CAN ALSO BE PUNISHED FOR SUCH MISCONDUCTS. SIMILARLY, OTHER SECTION IN THE ACT DEALS WITH SUCH KINDS OF OFFENCES AND PUNISHMENTS THEREOF. MOREOVER, THE SECTION 75 OF THE ACT DEALS WITH ATTEMPTS TO COMMIT ANY SUCH OFFENCES AND SECTION 76 SPECIFIES ABETMENT OF OFFENDERS IN COMMITTING SUCH OFFENCES AND PUNISHMENTS THEREOF. THE SECTION 77 OF THE ACT EXPLAINS CIVIL OFFENCES AND ALSO PUNISHMENTS FOR SUCH OFFENCES AND SECTION 78 AND 79 DEALS WITH JURISDICTION AS TO PLACES AND OFFENCES AND ALSO AS TO TIME. AND OTHER RELATED PROVISIONS ARE CONTAINED UNDER SUBSEQUENT SECTIONS OF THE </a:t>
            </a:r>
            <a:r>
              <a:rPr lang="en-US" sz="1600" dirty="0" smtClean="0"/>
              <a:t>ACT</a:t>
            </a:r>
            <a:endParaRPr lang="en-IN" sz="1600" dirty="0" smtClean="0"/>
          </a:p>
        </p:txBody>
      </p:sp>
    </p:spTree>
    <p:extLst>
      <p:ext uri="{BB962C8B-B14F-4D97-AF65-F5344CB8AC3E}">
        <p14:creationId xmlns:p14="http://schemas.microsoft.com/office/powerpoint/2010/main" val="39258497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8534400" cy="1028700"/>
          </a:xfrm>
        </p:spPr>
        <p:txBody>
          <a:bodyPr/>
          <a:lstStyle/>
          <a:p>
            <a:r>
              <a:rPr lang="en-IN" dirty="0"/>
              <a:t>THE </a:t>
            </a:r>
            <a:r>
              <a:rPr lang="en-IN" dirty="0" smtClean="0"/>
              <a:t>NAVY </a:t>
            </a:r>
            <a:r>
              <a:rPr lang="en-IN" dirty="0"/>
              <a:t>ACT, </a:t>
            </a:r>
            <a:r>
              <a:rPr lang="en-IN" dirty="0" smtClean="0"/>
              <a:t>1957</a:t>
            </a:r>
            <a:endParaRPr lang="en-IN" dirty="0"/>
          </a:p>
        </p:txBody>
      </p:sp>
      <p:sp>
        <p:nvSpPr>
          <p:cNvPr id="3" name="Content Placeholder 2"/>
          <p:cNvSpPr>
            <a:spLocks noGrp="1"/>
          </p:cNvSpPr>
          <p:nvPr>
            <p:ph idx="1"/>
          </p:nvPr>
        </p:nvSpPr>
        <p:spPr>
          <a:xfrm>
            <a:off x="684212" y="866028"/>
            <a:ext cx="8802688" cy="5410200"/>
          </a:xfrm>
        </p:spPr>
        <p:txBody>
          <a:bodyPr>
            <a:noAutofit/>
          </a:bodyPr>
          <a:lstStyle/>
          <a:p>
            <a:pPr algn="just"/>
            <a:r>
              <a:rPr lang="en-US" sz="1400" dirty="0" smtClean="0"/>
              <a:t>CHAPTER </a:t>
            </a:r>
            <a:r>
              <a:rPr lang="en-US" sz="1400" dirty="0" smtClean="0"/>
              <a:t>XI AND X - PUNISHMENTS AND PROVISIONS OF ARREST WITH OR WITHOUT WARRANT, INVESTIGATION. CHAPTER XI, SIMILARLY, DEALS WITH PROVISIONS AS TO CHARGE. THE PROCEDURE RELATING TO COURT-MARTIAL PROCEEDINGS AND EXECUTION OF PUNISHMENTS AND ALL OTHER RELEVANT PROVISIONS ARE CONTAINED UNDER SUBSEQUENT CHAPTERS AND SECTIONS THEREIN. THE ACT DOES NOT REQUIRE CONFIRMATION OF THE SENTENCE OR ORDER RECORDED BY THE COURTS MARTIAL AS IS REQUIRED UNDER THE ARMY ACT, </a:t>
            </a:r>
            <a:r>
              <a:rPr lang="en-US" sz="1400" dirty="0" smtClean="0"/>
              <a:t>1950</a:t>
            </a:r>
            <a:endParaRPr lang="en-IN" sz="1400" dirty="0" smtClean="0"/>
          </a:p>
          <a:p>
            <a:pPr algn="just"/>
            <a:r>
              <a:rPr lang="en-US" sz="1400" dirty="0" smtClean="0"/>
              <a:t>CHAPTER XV - PROVISIONS AS TO JUDICIAL REVIEW OF COURT-MARTIAL PROCEEDINGS BY JUDGE ADVOCATE GENERAL OF NAVY AND ON SUCH REVIEW A REPORT HAS TO BE SUBMITTED TO CHIEF OF NAVAL STAFF, WHICH SUCH CHIEF OF NAVAL STAFF SHOULD IN CASE OF CAPITAL SENTENCE AND IN CASE OF COURT-MARTIAL ORDER BY PRESIDENT MAKE ITS REPORT TO THE CENTRAL GOVERNMENT</a:t>
            </a:r>
            <a:r>
              <a:rPr lang="en-US" sz="1400" dirty="0" smtClean="0"/>
              <a:t>.</a:t>
            </a:r>
            <a:endParaRPr lang="en-US" sz="1400" dirty="0" smtClean="0"/>
          </a:p>
          <a:p>
            <a:pPr algn="just"/>
            <a:r>
              <a:rPr lang="en-US" sz="1400" dirty="0" smtClean="0"/>
              <a:t>CHAPTER XVI - MODIFICATION OF SUCH ORDER OF SENTENCING AND PARDON. FOR SUCH CHALLENGES AGAINST THE FINDINGS AND ORDERS OF SENTENCING, A PETITION CAN BE MADE BEFORE EITHER THE CENTRAL GOVERNMENT OR CHIEF OF NAVAL STAFF AND THESE AUTHORITIES ARE EMPOWERED UNDER SECTION 163 OF THE ACT AS TO SETTING ASIDE, ALTERATION OF FINDINGS, ETC.</a:t>
            </a:r>
            <a:endParaRPr lang="en-IN" sz="1400" dirty="0" smtClean="0"/>
          </a:p>
          <a:p>
            <a:pPr algn="just"/>
            <a:r>
              <a:rPr lang="en-US" sz="1400" dirty="0" smtClean="0"/>
              <a:t>ANOTHER </a:t>
            </a:r>
            <a:r>
              <a:rPr lang="en-US" sz="1400" dirty="0" smtClean="0"/>
              <a:t>IMP </a:t>
            </a:r>
            <a:r>
              <a:rPr lang="en-US" sz="1400" dirty="0" smtClean="0"/>
              <a:t>PROVISION </a:t>
            </a:r>
            <a:r>
              <a:rPr lang="en-US" sz="1400" dirty="0" smtClean="0"/>
              <a:t>RELATES </a:t>
            </a:r>
            <a:r>
              <a:rPr lang="en-US" sz="1400" dirty="0" smtClean="0"/>
              <a:t>TO MAKING OF REGULATIONS FOR THE GOVERNANCE, COMMAND, DISCIPLINE, RECRUITMENT, CONDITIONS OF SERVICE, </a:t>
            </a:r>
            <a:r>
              <a:rPr lang="en-US" sz="1400" dirty="0" smtClean="0"/>
              <a:t>ETC </a:t>
            </a:r>
            <a:r>
              <a:rPr lang="en-US" sz="1400" dirty="0" smtClean="0"/>
              <a:t>BY CENTRAL GOVERNMENT. </a:t>
            </a:r>
            <a:r>
              <a:rPr lang="en-US" sz="1400" dirty="0" smtClean="0"/>
              <a:t>CENTRAL </a:t>
            </a:r>
            <a:r>
              <a:rPr lang="en-US" sz="1400" dirty="0" smtClean="0"/>
              <a:t>GOVERNMENT ALSO EMPOWERED TO MAKE REGULATIONS ON GIVEN LIST OF MATTERS UNDER SECTION 184, SUB SECTION (2), OF THE ACT UNDER ITS CHAPTER XX. SUCH REGULATIONS CAN ALSO BE MADE WITH RETROSPECTIVE EFFECT, BUT NOT IN ALL SITUATIONS. FINALLY, THE PROVISIONS OF THIS ACT IS REQUIRED TO BE APPLIED ON EXISTING NAVY INCLUDING INDIAN NAVY, INDIAN NAVAL RESERVE, ETC. THE ACT WAS AMENDED IN THE YEAR 2005, BY THE NAVY (AMENDMENT) ACT, 2005, WHEREIN CERTAIN PROVISIONS OF THE ORIGINAL ACT WAS AMENDED TO PROVIDE EFFECTIVE RESULTS AS TO ITS PURPOSES.</a:t>
            </a:r>
            <a:endParaRPr lang="en-IN" sz="1400" dirty="0"/>
          </a:p>
        </p:txBody>
      </p:sp>
    </p:spTree>
    <p:extLst>
      <p:ext uri="{BB962C8B-B14F-4D97-AF65-F5344CB8AC3E}">
        <p14:creationId xmlns:p14="http://schemas.microsoft.com/office/powerpoint/2010/main" val="19043457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0"/>
            <a:ext cx="8534400" cy="885825"/>
          </a:xfrm>
        </p:spPr>
        <p:txBody>
          <a:bodyPr/>
          <a:lstStyle/>
          <a:p>
            <a:r>
              <a:rPr lang="en-IN" dirty="0"/>
              <a:t>THE </a:t>
            </a:r>
            <a:r>
              <a:rPr lang="en-IN" dirty="0" smtClean="0"/>
              <a:t>COAST GUARD </a:t>
            </a:r>
            <a:r>
              <a:rPr lang="en-IN" dirty="0"/>
              <a:t>ACT, </a:t>
            </a:r>
            <a:r>
              <a:rPr lang="en-IN" dirty="0" smtClean="0"/>
              <a:t>1978</a:t>
            </a:r>
            <a:endParaRPr lang="en-IN" dirty="0"/>
          </a:p>
        </p:txBody>
      </p:sp>
      <p:sp>
        <p:nvSpPr>
          <p:cNvPr id="3" name="Content Placeholder 2"/>
          <p:cNvSpPr>
            <a:spLocks noGrp="1"/>
          </p:cNvSpPr>
          <p:nvPr>
            <p:ph idx="1"/>
          </p:nvPr>
        </p:nvSpPr>
        <p:spPr>
          <a:xfrm>
            <a:off x="684212" y="885825"/>
            <a:ext cx="8802688" cy="6086475"/>
          </a:xfrm>
        </p:spPr>
        <p:txBody>
          <a:bodyPr anchor="t" anchorCtr="0">
            <a:normAutofit fontScale="77500" lnSpcReduction="20000"/>
          </a:bodyPr>
          <a:lstStyle/>
          <a:p>
            <a:pPr algn="just"/>
            <a:r>
              <a:rPr lang="en-US" sz="1800" dirty="0" smtClean="0"/>
              <a:t>NEED FOR SETTING UP OF COAST GUARD ORG TO ENSURE SECURITY OF MARITIME ZONES AND PROTECT OTHER NATIONAL INTERESTS IN SUCH ZONES HAD BEEN ACUTELY FELT</a:t>
            </a:r>
          </a:p>
          <a:p>
            <a:pPr algn="just"/>
            <a:r>
              <a:rPr lang="en-US" sz="1800" dirty="0" smtClean="0"/>
              <a:t> IN 1977 INTERIM COAST GUARD CONSISTING OF VESSELS WAS FORMED AS PART OF THE INDIAN NAVY BUT, IT WAS FOUND THAT THE NATURE OF THE FUNCTIONS TO BE PERFORMED REQUIRED A SEPARATE ARMED FORCE AND SET UP UNDER A SELF-CONTAINED STATUTE WHICH WOULD PROVIDE FOR ITS SPECIAL NEEDS, ESPECIALLY, EFFICIENCY AND DISCIPLINE</a:t>
            </a:r>
          </a:p>
          <a:p>
            <a:pPr algn="just"/>
            <a:r>
              <a:rPr lang="en-US" sz="1800" dirty="0" smtClean="0"/>
              <a:t>COAST GUARD ACT WAS ENACTED AND CAME INTO FORCE ON AUG 18, 1978. FUNDAMENTAL PURPOSE BEING TO ESTABLISH AND CONTROL THE ARMED FORCES TO GUARANTEE THE SAFETY OF THE INDIAN MARITIME ZONES AND PROTECT INTERESTS OF NATION IN THESE ZONES</a:t>
            </a:r>
            <a:endParaRPr lang="en-IN" sz="1800" dirty="0" smtClean="0"/>
          </a:p>
          <a:p>
            <a:pPr algn="just"/>
            <a:r>
              <a:rPr lang="en-US" sz="1800" dirty="0" smtClean="0"/>
              <a:t>ACT INCLUDES OFFICER, INFERIOR OFFICERS, PERSON WHO WORKS IN A SHIP UNDER THE DIRECTION OF THE CENTRAL GOVERNMENT BUT ONLY UNDER CERTAIN STIPULATIONS AND PERSONS WHO ARE TRAVELERS IN THE COAST GUARD SHIP OR AIRCRAFT WITHIN THE PURVIEW OF THE ACT.</a:t>
            </a:r>
          </a:p>
          <a:p>
            <a:pPr algn="just"/>
            <a:r>
              <a:rPr lang="en-US" sz="1800" dirty="0" smtClean="0"/>
              <a:t>THEY SHALL GET PROTECTION UNDER THIS ACT UNTIL THEY RETIRE, RELEASE REMOVED OR DISCHARGED FROM COAST GUARD AS PROVIDED </a:t>
            </a:r>
          </a:p>
          <a:p>
            <a:pPr algn="just"/>
            <a:r>
              <a:rPr lang="en-US" sz="1800" dirty="0" smtClean="0"/>
              <a:t>PROVIDES FOR THE ESTABLISHMENT OF COAST GUARD REGARDED AS THE ARMED FORCE UNDER UNION GOVERNMENT TO FACILITATE SAFETY OF MARINE AREAS AND IN NATIONAL IMPORTANCE </a:t>
            </a:r>
          </a:p>
          <a:p>
            <a:pPr algn="just"/>
            <a:r>
              <a:rPr lang="en-US" sz="1800" dirty="0" smtClean="0"/>
              <a:t> ESTABLISHMENT OF THE COAST GUARD SHALL BE ACCORDING TO PROCEDURE FOR TERMS OF SERVICE OF THE COAST GUARD AS PRESCRIBED UNDER THE ACT.</a:t>
            </a:r>
            <a:endParaRPr lang="en-IN" sz="1800" dirty="0" smtClean="0"/>
          </a:p>
          <a:p>
            <a:pPr algn="just"/>
            <a:r>
              <a:rPr lang="en-US" sz="1800" dirty="0" smtClean="0"/>
              <a:t>GENERAL COMMAND, MANAGEMENT AND ORGANIZATION OF COAST GUARD VESTS WITH CENT GOVT AND IMPLEMENTED BY IT </a:t>
            </a:r>
          </a:p>
          <a:p>
            <a:pPr algn="just"/>
            <a:r>
              <a:rPr lang="en-US" sz="1800" dirty="0" smtClean="0"/>
              <a:t>DIRECTIONS, SUPERVISION AND CONTROL ADMINISTERED BY THE DG COAST GUARD, CHOSEN BY CENT GOVT </a:t>
            </a:r>
          </a:p>
          <a:p>
            <a:pPr algn="just"/>
            <a:r>
              <a:rPr lang="en-US" sz="1800" dirty="0" smtClean="0"/>
              <a:t>FOR PURPOSE OF SUBORDINATING THE DG, THE CENT GOVT IS EMPOWERED TO APPOINT INSPECTOR GENERAL, DEPUTY INSPECTOR GENERAL AS WELL AS THE COMMANDANT. CAN ALSO APPOINT OTHER PERSONS TO ASSIST THE DG IN DISCHARGING HIS FUNCTIONS. THE PERSONS ACTING AS MEMBERS IN THE COAST GUARD SHALL FULFILL THEIR DUTIES WITHIN AND OUTSIDE INDIA. THE TENURE SHALL BE AT PLEASURE OF THE PRESIDENT</a:t>
            </a:r>
            <a:endParaRPr lang="en-IN" sz="1800" dirty="0"/>
          </a:p>
        </p:txBody>
      </p:sp>
    </p:spTree>
    <p:extLst>
      <p:ext uri="{BB962C8B-B14F-4D97-AF65-F5344CB8AC3E}">
        <p14:creationId xmlns:p14="http://schemas.microsoft.com/office/powerpoint/2010/main" val="23876894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8534400" cy="1197204"/>
          </a:xfrm>
        </p:spPr>
        <p:txBody>
          <a:bodyPr/>
          <a:lstStyle/>
          <a:p>
            <a:r>
              <a:rPr lang="en-IN" dirty="0"/>
              <a:t>THE </a:t>
            </a:r>
            <a:r>
              <a:rPr lang="en-IN" dirty="0" smtClean="0"/>
              <a:t>COAST GUARD </a:t>
            </a:r>
            <a:r>
              <a:rPr lang="en-IN" dirty="0"/>
              <a:t>ACT, </a:t>
            </a:r>
            <a:r>
              <a:rPr lang="en-IN" dirty="0" smtClean="0"/>
              <a:t>1978</a:t>
            </a:r>
            <a:endParaRPr lang="en-IN" dirty="0"/>
          </a:p>
        </p:txBody>
      </p:sp>
      <p:sp>
        <p:nvSpPr>
          <p:cNvPr id="3" name="Content Placeholder 2"/>
          <p:cNvSpPr>
            <a:spLocks noGrp="1"/>
          </p:cNvSpPr>
          <p:nvPr>
            <p:ph idx="1"/>
          </p:nvPr>
        </p:nvSpPr>
        <p:spPr>
          <a:xfrm>
            <a:off x="759626" y="942385"/>
            <a:ext cx="8802688" cy="5915615"/>
          </a:xfrm>
        </p:spPr>
        <p:txBody>
          <a:bodyPr>
            <a:normAutofit fontScale="77500" lnSpcReduction="20000"/>
          </a:bodyPr>
          <a:lstStyle/>
          <a:p>
            <a:pPr algn="just"/>
            <a:r>
              <a:rPr lang="en-US" sz="1800" dirty="0" smtClean="0"/>
              <a:t>MEMBERS SHALL NOT ENGAGE IN POLITICAL ASSNS, TRADE OR LABOUR UNIONS, ANY ASSOCIATIONS OR INSTITUTION NOT CONCERNED WITH ACTIVITIES OF COAST GUARD, SHALL NOT PUBLISH BOOKS OR LETTERS AND COMMUNICATE WITH THE MEDIA EXCEPT WHERE SUCH PUBLICATION IS BONA FIDE. THE COAST GUARDS ARE ALSO RESTRICTED FROM PARTICIPATING ANY MEETINGS OR ASSOCIATIONS ORGANIZED BY THE POLITICAL PARTIES OR SUCH OTHER ACTIVITIES SPECIFIED BY THE CENTRAL GOVERNMENT. COAST GUARDS ENTRUSTED WITH PRIMARY DUTY TO TAKE CARE OF THE MARITIME ZONES OF THE COUNTRY, BUT THERE ARE CERTAIN SUPPLEMENTARY FUNCTIONS TO BE PERFORMED BY THE COAST GUARDS:</a:t>
            </a:r>
            <a:endParaRPr lang="en-IN" sz="1800" dirty="0" smtClean="0"/>
          </a:p>
          <a:p>
            <a:pPr lvl="0" algn="just"/>
            <a:r>
              <a:rPr lang="en-US" sz="1800" dirty="0" smtClean="0"/>
              <a:t>MAINTAIN AND GUARD ARTIFICIAL ISLANDS, OFFSHORE WORKSTATIONS, INSTALLATIONS, EQUIPMENT AND OTHER CONSTRUCTIONS AND DEVICES IN THE MARINE AREAS</a:t>
            </a:r>
            <a:endParaRPr lang="en-IN" sz="1800" dirty="0" smtClean="0"/>
          </a:p>
          <a:p>
            <a:pPr lvl="0" algn="just"/>
            <a:r>
              <a:rPr lang="en-US" sz="1800" dirty="0" smtClean="0"/>
              <a:t>SAFEGUARD THE FISHERMEN DURING DISTRESS AND SUPPORTING THEM WHILE AT SEA;</a:t>
            </a:r>
            <a:endParaRPr lang="en-IN" sz="1800" dirty="0" smtClean="0"/>
          </a:p>
          <a:p>
            <a:pPr lvl="0" algn="just"/>
            <a:r>
              <a:rPr lang="en-US" sz="1800" dirty="0" smtClean="0"/>
              <a:t>PRESERVE SEA RESOURCES, PROTECT MARINE ECOSYSTEM AND PREVENT POLLUTION;</a:t>
            </a:r>
            <a:endParaRPr lang="en-IN" sz="1800" dirty="0" smtClean="0"/>
          </a:p>
          <a:p>
            <a:pPr lvl="0" algn="just"/>
            <a:r>
              <a:rPr lang="en-US" sz="1800" dirty="0" smtClean="0"/>
              <a:t>AID CUSTOMS OFFICIALS IN DISCHARGING THEIR FUNCTIONS;</a:t>
            </a:r>
            <a:endParaRPr lang="en-IN" sz="1800" dirty="0" smtClean="0"/>
          </a:p>
          <a:p>
            <a:pPr lvl="0" algn="just"/>
            <a:r>
              <a:rPr lang="en-US" sz="1800" dirty="0" smtClean="0"/>
              <a:t>IMPLEMENT PROVISIONS OF LEGISLATIONS ENACTED FOR PROTECTING MARINE REGIONS;</a:t>
            </a:r>
            <a:endParaRPr lang="en-IN" sz="1800" dirty="0" smtClean="0"/>
          </a:p>
          <a:p>
            <a:pPr lvl="0" algn="just"/>
            <a:r>
              <a:rPr lang="en-US" sz="1800" dirty="0" smtClean="0"/>
              <a:t>MEASURES FOR PROTECTION OF SCIENTIFIC RESEARCH ETC.</a:t>
            </a:r>
            <a:endParaRPr lang="en-IN" sz="1800" dirty="0" smtClean="0"/>
          </a:p>
          <a:p>
            <a:pPr algn="just"/>
            <a:r>
              <a:rPr lang="en-US" sz="1800" dirty="0" smtClean="0"/>
              <a:t>WHERE COAST GUARD CORRESPONDS WITH A WRONGDOER OR FAILS TO REPORT THE INFORMATION RECEIVED FROM THE OFFENDER TO CONCERNED AUTHORITIES OR AIDS AN OFFENDER, SUCH COAST GUARD SHALL BE PENALIZED</a:t>
            </a:r>
          </a:p>
          <a:p>
            <a:pPr algn="just"/>
            <a:r>
              <a:rPr lang="en-US" sz="1800" dirty="0" smtClean="0"/>
              <a:t>ACT ALSO PUNISHES COAST GUARD IF HE WILLFULLY DESISTS TO DO THE DUTIES IMPOSED ON HIM. </a:t>
            </a:r>
          </a:p>
          <a:p>
            <a:pPr algn="just"/>
            <a:r>
              <a:rPr lang="en-US" sz="1800" dirty="0" smtClean="0"/>
              <a:t>ALSO PUNISHED WITH IMPRISONMENT FAILS TO OBEY THE ORDERS OF SUPERIOR OR CAUSED HARM TO AIRCRAFT OR SHIP DUE TO OWN GUIL</a:t>
            </a:r>
          </a:p>
          <a:p>
            <a:pPr algn="just"/>
            <a:r>
              <a:rPr lang="en-US" sz="1800" dirty="0" smtClean="0"/>
              <a:t>OFFENCES COMMITTED BY COAST GUARD SHALL BE HEARD AND TRIED BY THE COAST GUARD COURT AND COURTS SHALL BE ATTENDED BY A LAW OFFICER OR CHIEF LAW OFFICER WHO IS APPOINTED BY THE CENTRAL GOVERNMENT. COAST GUARD COURT SHALL BE SUPPOSED TO BE A CRIMINAL COURT WITHIN THE MEANING OF </a:t>
            </a:r>
            <a:r>
              <a:rPr lang="en-US" sz="1800" dirty="0" err="1" smtClean="0"/>
              <a:t>CrPC</a:t>
            </a:r>
            <a:endParaRPr lang="en-IN" sz="1800" dirty="0"/>
          </a:p>
        </p:txBody>
      </p:sp>
    </p:spTree>
    <p:extLst>
      <p:ext uri="{BB962C8B-B14F-4D97-AF65-F5344CB8AC3E}">
        <p14:creationId xmlns:p14="http://schemas.microsoft.com/office/powerpoint/2010/main" val="41460694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8534400" cy="731520"/>
          </a:xfrm>
        </p:spPr>
        <p:txBody>
          <a:bodyPr/>
          <a:lstStyle/>
          <a:p>
            <a:r>
              <a:rPr lang="en-IN" dirty="0"/>
              <a:t>THE </a:t>
            </a:r>
            <a:r>
              <a:rPr lang="en-IN" dirty="0" smtClean="0"/>
              <a:t>CIVIL DEFENCE </a:t>
            </a:r>
            <a:r>
              <a:rPr lang="en-IN" dirty="0"/>
              <a:t>ACT, </a:t>
            </a:r>
            <a:r>
              <a:rPr lang="en-IN" dirty="0" smtClean="0"/>
              <a:t>1968</a:t>
            </a:r>
            <a:endParaRPr lang="en-IN" dirty="0"/>
          </a:p>
        </p:txBody>
      </p:sp>
      <p:sp>
        <p:nvSpPr>
          <p:cNvPr id="3" name="Content Placeholder 2"/>
          <p:cNvSpPr>
            <a:spLocks noGrp="1"/>
          </p:cNvSpPr>
          <p:nvPr>
            <p:ph idx="1"/>
          </p:nvPr>
        </p:nvSpPr>
        <p:spPr>
          <a:xfrm>
            <a:off x="684212" y="731521"/>
            <a:ext cx="9747814" cy="6086475"/>
          </a:xfrm>
        </p:spPr>
        <p:txBody>
          <a:bodyPr>
            <a:normAutofit lnSpcReduction="10000"/>
          </a:bodyPr>
          <a:lstStyle/>
          <a:p>
            <a:pPr algn="just"/>
            <a:r>
              <a:rPr lang="en-US" sz="1600" dirty="0" smtClean="0"/>
              <a:t>CIVIL DEFENCE AIMS AT SAVING LIFE, MINIMIZING DAMAGE TO THE PROPERTY AND MAINTAINING CONTINUITY OF INDUSTRIAL PRODUCTION IN THE EVENT OF AN HOSTILE ATTACK. THE CIVIL DEFENCE POLICY OF THE GOVERNMENT OF INDIA TILL THE DECLARATION OF EMERGENCY IN 1962 WAS CONFINED TO MAKING THE STATES AND UNION TERRITORIES CONSCIOUS OF THE NEED OF CIVIL PROTECTION MEASURES AND TO ASK THEM TO KEEP READY CIVIL PROTECTION PLANS FOR MAJOR CITIES AND TOWNS UNDER THE THEN EMERGENCY RELIEF ORGANIZATION (ERO) SCHEME. CHINESE AGGRESSION IN 1962 AND INDO-PAK CONFLICT IN 1965 LED TO A CONSIDERABLE RE-THINKING ABOUT THE POLICY AND SCOPE OF CIVIL DEFENCE. AS A RESULT, THE CIVIL DEFENCE POLICY AS IT EXISTS TODAY, WAS EVOLVED AND CIVIL DEFENCE LEGISLATION WAS ENACTED IN THE PARLIAMENT IN 1968. IT EXTENDS TO THE WHOLE OF INDIA.</a:t>
            </a:r>
            <a:endParaRPr lang="en-IN" sz="1600" dirty="0" smtClean="0"/>
          </a:p>
          <a:p>
            <a:pPr algn="just"/>
            <a:r>
              <a:rPr lang="en-US" sz="1600" dirty="0" smtClean="0"/>
              <a:t>THE CIVIL DEFENCE ACT, 1968 DEFINES CIVIL DEFENCE AS ANY MEASURE, NOT AMOUNTING TO ACTUAL COMBAT, WHICH PROTECTS PERSONS, PROPERTY AND PLACES IN INDIA FROM HOSTILE ATTACK. IT INCLUDES MEASURES THAT DEPRIVE SUCH ATTACK OF ITS EFFECT. THE MEASURES MAY BE TAKEN BEFORE, AFTER OR DURING SUCH ATTACK.</a:t>
            </a:r>
            <a:endParaRPr lang="en-IN" sz="1600" dirty="0" smtClean="0"/>
          </a:p>
          <a:p>
            <a:pPr algn="just"/>
            <a:r>
              <a:rPr lang="en-US" sz="1600" dirty="0" smtClean="0"/>
              <a:t>THIS ACT GIVES POWERS TO THE CENTRAL GOVERNMENT REGARDING A NUMBER OF ITEMS. SOME OF THESE ARE RELATED TO:</a:t>
            </a:r>
            <a:endParaRPr lang="en-IN" sz="1600" dirty="0" smtClean="0"/>
          </a:p>
          <a:p>
            <a:pPr lvl="1" algn="just"/>
            <a:r>
              <a:rPr lang="en-US" sz="1400" dirty="0" smtClean="0"/>
              <a:t>INSTRUCTION OF MEMBERS OF PUBLIC REGARDING CIVIL DEFENCE AND EQUIPMENT FOR THAT PURPOSE.</a:t>
            </a:r>
            <a:endParaRPr lang="en-IN" sz="1400" dirty="0" smtClean="0"/>
          </a:p>
          <a:p>
            <a:pPr lvl="1" algn="just"/>
            <a:r>
              <a:rPr lang="en-US" sz="1400" dirty="0" smtClean="0"/>
              <a:t>PROHIBITING AND REGULATING </a:t>
            </a:r>
            <a:r>
              <a:rPr lang="en-US" sz="1400" dirty="0" smtClean="0"/>
              <a:t>TRAFFIC</a:t>
            </a:r>
            <a:endParaRPr lang="en-IN" sz="1400" dirty="0" smtClean="0"/>
          </a:p>
          <a:p>
            <a:pPr lvl="1" algn="just"/>
            <a:r>
              <a:rPr lang="en-US" sz="1400" dirty="0" smtClean="0"/>
              <a:t>CONTROL OF LIGHT AND </a:t>
            </a:r>
            <a:r>
              <a:rPr lang="en-US" sz="1400" dirty="0" smtClean="0"/>
              <a:t>SOUNDS</a:t>
            </a:r>
            <a:endParaRPr lang="en-IN" sz="1400" dirty="0" smtClean="0"/>
          </a:p>
          <a:p>
            <a:pPr lvl="1" algn="just"/>
            <a:r>
              <a:rPr lang="en-US" sz="1400" dirty="0" smtClean="0"/>
              <a:t>PROHIBITING OR REGULATING THE USE OF EXPLOSIVES, VESSELS, WIRELESS TELEGRAPH, PHOTOGRAPHIC AND OTHER RECORDING </a:t>
            </a:r>
            <a:r>
              <a:rPr lang="en-US" sz="1400" dirty="0" smtClean="0"/>
              <a:t>EQUIPMENT</a:t>
            </a:r>
            <a:endParaRPr lang="en-IN" sz="1400" dirty="0" smtClean="0"/>
          </a:p>
          <a:p>
            <a:pPr lvl="1" algn="just"/>
            <a:r>
              <a:rPr lang="en-US" sz="1400" dirty="0" smtClean="0"/>
              <a:t>CONTROL OF ROADS, WATERWAYS, WATER SUPPLY ETC.</a:t>
            </a:r>
            <a:endParaRPr lang="en-IN" sz="1400" dirty="0"/>
          </a:p>
        </p:txBody>
      </p:sp>
    </p:spTree>
    <p:extLst>
      <p:ext uri="{BB962C8B-B14F-4D97-AF65-F5344CB8AC3E}">
        <p14:creationId xmlns:p14="http://schemas.microsoft.com/office/powerpoint/2010/main" val="9359439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8534400" cy="731520"/>
          </a:xfrm>
        </p:spPr>
        <p:txBody>
          <a:bodyPr/>
          <a:lstStyle/>
          <a:p>
            <a:r>
              <a:rPr lang="en-IN" dirty="0"/>
              <a:t>THE </a:t>
            </a:r>
            <a:r>
              <a:rPr lang="en-IN" dirty="0" smtClean="0"/>
              <a:t>CIVIL DEFENCE </a:t>
            </a:r>
            <a:r>
              <a:rPr lang="en-IN" dirty="0"/>
              <a:t>ACT, </a:t>
            </a:r>
            <a:r>
              <a:rPr lang="en-IN" dirty="0" smtClean="0"/>
              <a:t>1968</a:t>
            </a:r>
            <a:endParaRPr lang="en-IN" dirty="0"/>
          </a:p>
        </p:txBody>
      </p:sp>
      <p:sp>
        <p:nvSpPr>
          <p:cNvPr id="3" name="Content Placeholder 2"/>
          <p:cNvSpPr>
            <a:spLocks noGrp="1"/>
          </p:cNvSpPr>
          <p:nvPr>
            <p:ph idx="1"/>
          </p:nvPr>
        </p:nvSpPr>
        <p:spPr>
          <a:xfrm>
            <a:off x="684212" y="721689"/>
            <a:ext cx="9816640" cy="6086475"/>
          </a:xfrm>
        </p:spPr>
        <p:txBody>
          <a:bodyPr>
            <a:normAutofit fontScale="92500" lnSpcReduction="10000"/>
          </a:bodyPr>
          <a:lstStyle/>
          <a:p>
            <a:pPr lvl="1" algn="just"/>
            <a:r>
              <a:rPr lang="en-US" sz="1400" dirty="0" smtClean="0"/>
              <a:t>PREVENTING AND CONTROLLING THE USE OF UNIFORMS.</a:t>
            </a:r>
            <a:endParaRPr lang="en-IN" sz="1400" dirty="0" smtClean="0"/>
          </a:p>
          <a:p>
            <a:pPr lvl="1" algn="just"/>
            <a:r>
              <a:rPr lang="en-US" sz="1400" dirty="0" smtClean="0"/>
              <a:t>PROHIBITING ANY PERSON TO BE OUT OF DOORS BETWEEN SPECIFIED HOURS.</a:t>
            </a:r>
            <a:endParaRPr lang="en-IN" sz="1400" dirty="0" smtClean="0"/>
          </a:p>
          <a:p>
            <a:pPr lvl="1" algn="just"/>
            <a:r>
              <a:rPr lang="en-US" sz="1400" dirty="0" smtClean="0"/>
              <a:t>REGULATING THE CONDUCT OF PERSONS IN AREAS, THE CONTROL OF WHICH IS CONSIDERED NECESSARY OR EXPEDIENT.</a:t>
            </a:r>
            <a:endParaRPr lang="en-IN" sz="1400" dirty="0" smtClean="0"/>
          </a:p>
          <a:p>
            <a:pPr lvl="1" algn="just"/>
            <a:r>
              <a:rPr lang="en-US" sz="1400" dirty="0" smtClean="0"/>
              <a:t>PROHIBITING THE PRINTING AND PUBLISHING OF NEWSPAPER, BOOK ETC. CONTAINING MATTERS PREJUDICIAL TO CIVIL DEFENCE.</a:t>
            </a:r>
            <a:endParaRPr lang="en-IN" sz="1400" dirty="0" smtClean="0"/>
          </a:p>
          <a:p>
            <a:pPr algn="just"/>
            <a:r>
              <a:rPr lang="en-US" sz="1600" dirty="0" smtClean="0"/>
              <a:t>POWER TO </a:t>
            </a:r>
            <a:r>
              <a:rPr lang="en-US" sz="1600" dirty="0" smtClean="0"/>
              <a:t>STATE GOVERNMENT TO CONSTITUTE CIVIL DEFENCE CORPS FOR ANY AREA WITHIN THE STATE AND APPOINTING A PERSON OF THE RANK OF DISTRICT MAGISTRATE OR HIGHER AS ITS </a:t>
            </a:r>
            <a:r>
              <a:rPr lang="en-US" sz="1600" dirty="0" smtClean="0"/>
              <a:t>CONTROLLER </a:t>
            </a:r>
          </a:p>
          <a:p>
            <a:pPr algn="just"/>
            <a:r>
              <a:rPr lang="en-US" sz="1600" dirty="0" smtClean="0"/>
              <a:t>STATE GOVERNMENTS MAY ALSO APPOINT A DIRECTOR OF CIVIL DEFENCE, TO WHOM THE CONTROLLERS HAVE TO REPORT. THE STATE GOVERNMENTS MAY ALSO MAKE ORDERS UNDER THE RULES FRAMED BY THE CENTRAL GOVERNMENT </a:t>
            </a:r>
          </a:p>
          <a:p>
            <a:pPr algn="just"/>
            <a:r>
              <a:rPr lang="en-US" sz="1600" dirty="0" smtClean="0"/>
              <a:t>PROVIDES FOR PENALTIES FOR NON-COMPLIANCE OF THE ORDERS OF STATE GOVTs OR CENTRAL GOVT. ORDERS MADE IN EXERCISE OF ANY POWER CONFERRED BY THIS ACT MAY NOT BE QUESTIONED IN ANY COURT. DOES NOT APPLY TO THE ARMED FORCES OF THE UNION.</a:t>
            </a:r>
            <a:endParaRPr lang="en-IN" sz="1600" dirty="0" smtClean="0"/>
          </a:p>
          <a:p>
            <a:pPr algn="just"/>
            <a:r>
              <a:rPr lang="en-US" sz="1600" dirty="0" smtClean="0"/>
              <a:t>DUE </a:t>
            </a:r>
            <a:r>
              <a:rPr lang="en-US" sz="1600" dirty="0" smtClean="0"/>
              <a:t>TO TECHNOLOGICAL ADVANCEMENT IN LAST FEW DECADES THE ENVIRONMENT OF THE GLOBE HAS UNDERGONE A SIGNIFICANT CHANGE. THE CLIMATE CHANGE IS RESULTING INTO MANY NATURAL DISASTERS WITH INCREASING FREQUENCY AND THE CHANGED SOCIO-ECONOMIC AND POLITICAL SCENARIO HAS RESULTED INTO NEW EMERGING CHALLENGES TO INTERNAL SECURITY </a:t>
            </a:r>
            <a:r>
              <a:rPr lang="en-US" sz="1600" dirty="0" smtClean="0"/>
              <a:t>THREATS</a:t>
            </a:r>
          </a:p>
          <a:p>
            <a:pPr algn="just"/>
            <a:r>
              <a:rPr lang="en-US" sz="1600" dirty="0" smtClean="0"/>
              <a:t>TO </a:t>
            </a:r>
            <a:r>
              <a:rPr lang="en-US" sz="1600" dirty="0" smtClean="0"/>
              <a:t>MEET THE CHALLENGES OF THE DAY, THE CIVIL DEFENCE ACT WAS SUITABLY AMENDED BY THE CIVIL DEFENCE (AMENDMENT) ACT, 2009 TO INCLUDE THE DISASTER MANAGEMENT AS AN ADDITIONAL ROLE FOR THE CIVIL DEFENCE CORPS, WHILE RETAINING ITS PRIMARY ROLE. IT ALSO EXPANDED THE DEFINITION OF CIVIL DEFENCE TO INCLUDE “ANY MEASURE TAKEN FOR THE PURPOSE OF DISASTER MANAGEMENT BEFORE, DURING, AT OR AFTER ANY DISASTER”.</a:t>
            </a:r>
            <a:endParaRPr lang="en-IN" sz="1600" dirty="0"/>
          </a:p>
        </p:txBody>
      </p:sp>
    </p:spTree>
    <p:extLst>
      <p:ext uri="{BB962C8B-B14F-4D97-AF65-F5344CB8AC3E}">
        <p14:creationId xmlns:p14="http://schemas.microsoft.com/office/powerpoint/2010/main" val="24658196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1"/>
            <a:ext cx="9525017" cy="731520"/>
          </a:xfrm>
        </p:spPr>
        <p:txBody>
          <a:bodyPr>
            <a:normAutofit fontScale="90000"/>
          </a:bodyPr>
          <a:lstStyle/>
          <a:p>
            <a:r>
              <a:rPr lang="en-IN" dirty="0"/>
              <a:t>THE </a:t>
            </a:r>
            <a:r>
              <a:rPr lang="en-IN" dirty="0" smtClean="0"/>
              <a:t>ARMED FORCE </a:t>
            </a:r>
            <a:r>
              <a:rPr lang="en-IN" dirty="0" smtClean="0"/>
              <a:t>TRIBUNAL (aft) ACT</a:t>
            </a:r>
            <a:r>
              <a:rPr lang="en-IN" dirty="0"/>
              <a:t>, </a:t>
            </a:r>
            <a:r>
              <a:rPr lang="en-IN" dirty="0" smtClean="0"/>
              <a:t>2007</a:t>
            </a:r>
            <a:endParaRPr lang="en-IN" dirty="0"/>
          </a:p>
        </p:txBody>
      </p:sp>
      <p:sp>
        <p:nvSpPr>
          <p:cNvPr id="3" name="Content Placeholder 2"/>
          <p:cNvSpPr>
            <a:spLocks noGrp="1"/>
          </p:cNvSpPr>
          <p:nvPr>
            <p:ph idx="1"/>
          </p:nvPr>
        </p:nvSpPr>
        <p:spPr>
          <a:xfrm>
            <a:off x="684212" y="731521"/>
            <a:ext cx="8802688" cy="6086475"/>
          </a:xfrm>
        </p:spPr>
        <p:txBody>
          <a:bodyPr>
            <a:normAutofit fontScale="85000" lnSpcReduction="10000"/>
          </a:bodyPr>
          <a:lstStyle/>
          <a:p>
            <a:pPr algn="just"/>
            <a:r>
              <a:rPr lang="en-US" sz="1600" dirty="0" smtClean="0"/>
              <a:t>AN ACT TO PROVIDE FOR THE ADJUDICATION OR TRIAL BY ARMED FORCES TRIBUNAL OF DISPUTES AND COMPLAINTS WITH RESPECT TO COMMISSION, APPOINTMENTS, ENROLMENT AND CONDITIONS OF SERVICE IN RESPECT OF PERSONS SUBJECT TO THE ARMY ACT, 1950, THE NAVY ACT, 1957 AND THE AIR FORCE ACT 1950 AND ALSO PROVIDE FOR APPEALS ARISING OUT OF ORDERS, FINDINGS OR SENTENCES OF COURT MARTIAL HELD UNDER THE SAID ACTS.</a:t>
            </a:r>
            <a:endParaRPr lang="en-IN" sz="1600" dirty="0" smtClean="0"/>
          </a:p>
          <a:p>
            <a:pPr algn="just"/>
            <a:r>
              <a:rPr lang="en-US" sz="1600" dirty="0" smtClean="0"/>
              <a:t>IN 1982, THE SUPREME COURT IN THE CASE OF LT COL P.P. SINGH BEDI, EMPHASIZED THE NECESSITY FOR AN INDEPENDENT APPELLATE FORUM FOR THE ARMED FORCES. IN 1983, THE SERVICE HEADQUARTERS WERE ASKED TO EXAMINE THE NEED FOR THE CONSTITUTION OF A COURT-MARTIAL APPEALS COURT. ISSUE REMAINED DORMANT AND THE GOVERNMENT DID NOT TAKE ANY ACTION FOR ALMOST TWO DECADES. FINALLY, ON 25</a:t>
            </a:r>
            <a:r>
              <a:rPr lang="en-US" sz="1600" baseline="30000" dirty="0" smtClean="0"/>
              <a:t>TH</a:t>
            </a:r>
            <a:r>
              <a:rPr lang="en-US" sz="1600" dirty="0" smtClean="0"/>
              <a:t> DECEMBER, 2007, THE THEN PRESIDENT PRATIBHA PATIL GAVE HER ASSENT TO THE AFT BILL, PAVING THE WAY FOR SETTING UP OF COUNTRY’S FIRST EVER REDRESSAL FORUM TO ADJUDICATE EXCLUSIVELY ON CASES PERTAINING TO ARMED FORCES PERSONNEL</a:t>
            </a:r>
            <a:endParaRPr lang="en-IN" sz="1600" dirty="0" smtClean="0"/>
          </a:p>
          <a:p>
            <a:pPr algn="just"/>
            <a:r>
              <a:rPr lang="en-US" sz="1600" dirty="0" smtClean="0"/>
              <a:t>HAS A PRINCIPAL BENCH HEADED BY CHAIRPERSON IN THE CAPITAL. CONSIST OF JUDICIAL AND ADMINISTRATIVE MEMBERS. ONLY FORMER JUDGE OF THE SUPREME COURT OR A FORMER CHIEF JUSTICE OF A HIGH COURT CAN BE CHAIRPERSON. JUDICIAL MEMBERS WILL BE RETIRED HIGH COURT JUDGES, WHILE ADMINISTRATIVE MEMBERS WILL BE DRAWN FROM FORCES. ONLY THOSE WHO HAVE SERVED AS JUDGE OR ADVOCATE-GENERAL FOR AT LEAST A YEAR OR OTHER OFFICERS NOT BELOW RANK OF MAJOR GENERAL OR EQUIVALENT CAN BE MEMBERS</a:t>
            </a:r>
            <a:endParaRPr lang="en-IN" sz="1600" dirty="0" smtClean="0"/>
          </a:p>
          <a:p>
            <a:pPr algn="just"/>
            <a:r>
              <a:rPr lang="en-US" sz="1600" dirty="0" smtClean="0"/>
              <a:t>BENCHES OF TRIBUNAL WOULD BE SET UP IN OTHER PLACES CLOSE TO THE FORMATION COMMANDS OF THE THREE SERVICES. ONCE TRIBUNAL IS CONSTITUTED, ALL TRIALS PERTAINING TO THE ARMY, NAVY AND AIR FORCE ACTS PENDING BEFORE THE CIVIL COURTS, INCLUDING THE HIGH COURTS, WOULD STAND TRANSFERRED BEFORE THE TRIBUNAL. THE TRIBUNAL WILL NOT BE BOUND BY THE CODE OF CIVIL PROCEDURE, BUT WILL BE GUIDED BY PRINCIPLES OF NATURAL JUSTICE AND SUBJECT TO PROVISIONS LAID DOWN IN THE ACT. ANY APPEAL AGAINST THE TRIBUNAL’S ORDERS WOULD BE MADE TO THE SUPREME COURT</a:t>
            </a:r>
          </a:p>
          <a:p>
            <a:pPr algn="just"/>
            <a:r>
              <a:rPr lang="en-US" sz="1600" dirty="0" smtClean="0"/>
              <a:t>PRINCIPAL BENCH DELHI, REGIONAL CHANDIGARH, JAIPUR, LUCKNOW, KOCHI, KOLKOTA, GUWAHATI, CHENNAI, JABALPUR, SRINAGAR, MUMBAI</a:t>
            </a:r>
            <a:endParaRPr lang="en-IN" sz="1600" dirty="0"/>
          </a:p>
        </p:txBody>
      </p:sp>
    </p:spTree>
    <p:extLst>
      <p:ext uri="{BB962C8B-B14F-4D97-AF65-F5344CB8AC3E}">
        <p14:creationId xmlns:p14="http://schemas.microsoft.com/office/powerpoint/2010/main" val="3477743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10090468" cy="731520"/>
          </a:xfrm>
        </p:spPr>
        <p:txBody>
          <a:bodyPr>
            <a:normAutofit fontScale="90000"/>
          </a:bodyPr>
          <a:lstStyle/>
          <a:p>
            <a:r>
              <a:rPr lang="en-IN" dirty="0"/>
              <a:t>THE </a:t>
            </a:r>
            <a:r>
              <a:rPr lang="en-IN" dirty="0" smtClean="0"/>
              <a:t>CENTRAL RESERVE POLICE FORCES ACT</a:t>
            </a:r>
            <a:r>
              <a:rPr lang="en-IN" dirty="0"/>
              <a:t>, </a:t>
            </a:r>
            <a:r>
              <a:rPr lang="en-IN" dirty="0" smtClean="0"/>
              <a:t>1949</a:t>
            </a:r>
            <a:endParaRPr lang="en-IN" dirty="0"/>
          </a:p>
        </p:txBody>
      </p:sp>
      <p:sp>
        <p:nvSpPr>
          <p:cNvPr id="3" name="Content Placeholder 2"/>
          <p:cNvSpPr>
            <a:spLocks noGrp="1"/>
          </p:cNvSpPr>
          <p:nvPr>
            <p:ph idx="1"/>
          </p:nvPr>
        </p:nvSpPr>
        <p:spPr>
          <a:xfrm>
            <a:off x="684211" y="731521"/>
            <a:ext cx="9638139" cy="6086475"/>
          </a:xfrm>
        </p:spPr>
        <p:txBody>
          <a:bodyPr>
            <a:noAutofit/>
          </a:bodyPr>
          <a:lstStyle/>
          <a:p>
            <a:pPr algn="just"/>
            <a:r>
              <a:rPr lang="en-US" sz="1400" dirty="0" smtClean="0"/>
              <a:t>OBJECTIVE IS TO PROVIDE FOR CONSTITUTION AND REGULATION OF AN ARMED CENTRAL RESERVE POLICE FORCE. CONSISTS OF 19 SECTIONS. CENT GOVT IS THE ADMINISTRATIVE MINISTRY FOR THE CRPF. HQ NEW DELHI.</a:t>
            </a:r>
            <a:endParaRPr lang="en-IN" sz="1400" dirty="0" smtClean="0"/>
          </a:p>
          <a:p>
            <a:pPr algn="just"/>
            <a:r>
              <a:rPr lang="en-US" sz="1400" dirty="0" smtClean="0"/>
              <a:t>CRPF IS OLDEST OF PARAMILITARY FORCES AT DISPOSAL OF UNION GOVERNMENT TO ASSIST CIVILIAN AUTHORITIES IN STATES IN DEALING WITH INTERNAL SECURITY PROBLEMS. ORIGIN TRACED BACK TO CREATION OF CROWN REPRESENTATIVE'S POLICE IN 1939. ORIGINAL CRP WAS A SPECIALIZED FORCE RAISED BY COLONIAL STATE TO ASSIST VARIOUS PRINCELY STATES IN MAINTENANCE OF LAW AND ORDER.</a:t>
            </a:r>
            <a:endParaRPr lang="en-IN" sz="1400" dirty="0" smtClean="0"/>
          </a:p>
          <a:p>
            <a:pPr algn="just"/>
            <a:r>
              <a:rPr lang="en-US" sz="1400" dirty="0" smtClean="0"/>
              <a:t>ARMED RESERVE OF CENTRAL GOVERNMENT WHICH COMES UNDER UNION LIST UNDER SCHEDULE VII, ENTRY 2 OF LIST 1 OF ARTICLE 246 OF THE CONSTITUTION. THOUGH CALLED CENTRAL RESERVE POLICE FORCE, MEMBER OF THE FORCE IS APPOINTED UNDER THE CRPF ACT, 1949, NOT UNDER THE POLICE ACT, 1861. AN ARMED FORCE OF THE UNION MEANT TO BE DEPLOYED IN STATES OR UNION TERRITORIES, ONLY IN AID OF CIVIL POWER FOR PURPOSE OF RESTORING AND PRESERVING PUBLIC ORDER.</a:t>
            </a:r>
            <a:endParaRPr lang="en-IN" sz="1400" dirty="0" smtClean="0"/>
          </a:p>
          <a:p>
            <a:pPr algn="just"/>
            <a:r>
              <a:rPr lang="en-US" sz="1400" dirty="0" smtClean="0"/>
              <a:t>ACT GIVES POWER OF APPOINTMENT OF COMMANDANT, ASSISTANT COMMANDANT AND COMPANY OFFICES TO THE CENTRAL GOVERNMENT. ALSO POWER TO THE CENT GOVT TO MAKE RULES FOR PURPOSES OF THIS ACT. MEMBERS OF THE FORCE CANNOT RESIGN FROM THE FORCE BEFORE THE EXPIRATION OF THREE MONTHS OF HIS SERVICE. MEMBER OF THE FORCE CAN WITHDRAW HIS APPOINTMENT ONLY WITH PREVIOUS PERMISSION IN WRITING OF THE COMMANDANT OR ASSISTANT COMMANDANT OR ANY OTHER OFFICER AUTHORIZED BY THE COMMANDANT TO GRANT SUCH PERMISSION</a:t>
            </a:r>
            <a:endParaRPr lang="en-IN" sz="1400" dirty="0" smtClean="0"/>
          </a:p>
          <a:p>
            <a:pPr algn="just"/>
            <a:r>
              <a:rPr lang="en-US" sz="1400" dirty="0" smtClean="0"/>
              <a:t>DUTY OF EVERY MEMBER TO OBEY AND EXECUTE ALL ORDERS AND WARRANTS LAWFULLY ISSUED BY ANY COMPETENT AUTHORITY, TO DETECT AND BRING OFFENDERS TO JUSTICE AND TO APPREHEND ALL PERSONS WHOM HE IS LEGALLY AUTHORIZED TO APPREHEND AND FOR WHOSE APPREHEND AND FOR SUFFICIENT GROUNDS EXIST</a:t>
            </a:r>
            <a:endParaRPr lang="en-IN" sz="1400" dirty="0" smtClean="0"/>
          </a:p>
          <a:p>
            <a:pPr algn="just"/>
            <a:r>
              <a:rPr lang="en-US" sz="1400" dirty="0" smtClean="0"/>
              <a:t>PROVIDES PROVISION FOR PENALTIES AGAINST THE MEMBER OF FORCE COMMITTING MORE HEINOUS CRIMES AND LESS HEINOUS CRIMES. PROVIDES FOR THE MINOR PUNISHMENTS. THE ACT LAYS DOWN THAT THE MEMBER OF THE FORCE CAN ONLY BE ARRESTED BY THE ARMED FORCES</a:t>
            </a:r>
            <a:endParaRPr lang="en-IN" sz="1400" dirty="0"/>
          </a:p>
        </p:txBody>
      </p:sp>
    </p:spTree>
    <p:extLst>
      <p:ext uri="{BB962C8B-B14F-4D97-AF65-F5344CB8AC3E}">
        <p14:creationId xmlns:p14="http://schemas.microsoft.com/office/powerpoint/2010/main" val="29640403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095" y="798022"/>
            <a:ext cx="9640196" cy="4853465"/>
          </a:xfrm>
        </p:spPr>
        <p:txBody>
          <a:bodyPr>
            <a:normAutofit fontScale="90000"/>
          </a:bodyPr>
          <a:lstStyle/>
          <a:p>
            <a:pPr lvl="0"/>
            <a:r>
              <a:rPr lang="en-US" dirty="0"/>
              <a:t>The Army Act, 1950.</a:t>
            </a:r>
            <a:r>
              <a:rPr lang="en-IN" dirty="0"/>
              <a:t/>
            </a:r>
            <a:br>
              <a:rPr lang="en-IN" dirty="0"/>
            </a:br>
            <a:r>
              <a:rPr lang="en-US" dirty="0"/>
              <a:t>The Air Force Act, 1950.</a:t>
            </a:r>
            <a:r>
              <a:rPr lang="en-IN" dirty="0"/>
              <a:t/>
            </a:r>
            <a:br>
              <a:rPr lang="en-IN" dirty="0"/>
            </a:br>
            <a:r>
              <a:rPr lang="en-US" dirty="0"/>
              <a:t>The Navy Act, 1957.</a:t>
            </a:r>
            <a:r>
              <a:rPr lang="en-IN" dirty="0"/>
              <a:t/>
            </a:r>
            <a:br>
              <a:rPr lang="en-IN" dirty="0"/>
            </a:br>
            <a:r>
              <a:rPr lang="en-US" dirty="0"/>
              <a:t>The Coast Guards Act, 1978.</a:t>
            </a:r>
            <a:r>
              <a:rPr lang="en-IN" dirty="0"/>
              <a:t/>
            </a:r>
            <a:br>
              <a:rPr lang="en-IN" dirty="0"/>
            </a:br>
            <a:r>
              <a:rPr lang="en-US" dirty="0"/>
              <a:t>Civil Defence Act, 1968.</a:t>
            </a:r>
            <a:r>
              <a:rPr lang="en-IN" dirty="0"/>
              <a:t/>
            </a:r>
            <a:br>
              <a:rPr lang="en-IN" dirty="0"/>
            </a:br>
            <a:r>
              <a:rPr lang="en-US" dirty="0"/>
              <a:t>The Armed Forces Tribunal Act, 2007.</a:t>
            </a:r>
            <a:r>
              <a:rPr lang="en-IN" dirty="0"/>
              <a:t/>
            </a:r>
            <a:br>
              <a:rPr lang="en-IN" dirty="0"/>
            </a:br>
            <a:r>
              <a:rPr lang="en-US" dirty="0"/>
              <a:t>The Central Reserve Police Force Act, 1949.</a:t>
            </a:r>
            <a:r>
              <a:rPr lang="en-IN" dirty="0"/>
              <a:t/>
            </a:r>
            <a:br>
              <a:rPr lang="en-IN" dirty="0"/>
            </a:br>
            <a:r>
              <a:rPr lang="en-US" dirty="0"/>
              <a:t>The Police Act, 1861</a:t>
            </a:r>
            <a:r>
              <a:rPr lang="en-US" dirty="0" smtClean="0"/>
              <a:t>.</a:t>
            </a:r>
            <a:endParaRPr lang="en-IN" dirty="0"/>
          </a:p>
        </p:txBody>
      </p:sp>
    </p:spTree>
    <p:extLst>
      <p:ext uri="{BB962C8B-B14F-4D97-AF65-F5344CB8AC3E}">
        <p14:creationId xmlns:p14="http://schemas.microsoft.com/office/powerpoint/2010/main" val="3007650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10090468" cy="731520"/>
          </a:xfrm>
        </p:spPr>
        <p:txBody>
          <a:bodyPr>
            <a:normAutofit/>
          </a:bodyPr>
          <a:lstStyle/>
          <a:p>
            <a:r>
              <a:rPr lang="en-IN" dirty="0"/>
              <a:t>THE </a:t>
            </a:r>
            <a:r>
              <a:rPr lang="en-IN" dirty="0" smtClean="0"/>
              <a:t>POLICE ACT</a:t>
            </a:r>
            <a:r>
              <a:rPr lang="en-IN" dirty="0"/>
              <a:t>, </a:t>
            </a:r>
            <a:r>
              <a:rPr lang="en-IN" dirty="0" smtClean="0"/>
              <a:t>1861</a:t>
            </a:r>
            <a:endParaRPr lang="en-IN" dirty="0"/>
          </a:p>
        </p:txBody>
      </p:sp>
      <p:sp>
        <p:nvSpPr>
          <p:cNvPr id="3" name="Content Placeholder 2"/>
          <p:cNvSpPr>
            <a:spLocks noGrp="1"/>
          </p:cNvSpPr>
          <p:nvPr>
            <p:ph idx="1"/>
          </p:nvPr>
        </p:nvSpPr>
        <p:spPr>
          <a:xfrm>
            <a:off x="684212" y="731521"/>
            <a:ext cx="8802688" cy="6086475"/>
          </a:xfrm>
        </p:spPr>
        <p:txBody>
          <a:bodyPr>
            <a:normAutofit fontScale="85000" lnSpcReduction="10000"/>
          </a:bodyPr>
          <a:lstStyle/>
          <a:p>
            <a:pPr algn="just"/>
            <a:r>
              <a:rPr lang="en-US" sz="1600" dirty="0" smtClean="0"/>
              <a:t>CONSTITUTIONAL DUTY OF THE STATE TO PROVIDE AN IMPARTIAL AND EFFICIENT POLICE SERVICE THAT WILL HELP TO SAFEGUARD THE INTERESTS OF THE PEOPLE. UNDER THE INDIAN CONSTITUTION, POLICING IS A STATE SUBJECT AND HENCE THE STATE GOVERNMENTS ARE RESPONSIBLE FOR PROVIDING AN EFFICIENT POLICE FORCE. MOST STATES IN INDIA HAVE SEPARATE LEGISLATIONS DEALING WITH THE CONTROL OF POLICE IN THAT STATE. THE INDIAN POLICE ACT WAS ENACTED BY THE PARLIAMENT IN THE YEAR 1861. OBJECTIVE TO RE-ORGANIZE THE POLICE AND MAKE IT A MORE EFFICIENT INSTRUMENT FOR THE PREVENTION AND DETECTION OF CRIME.</a:t>
            </a:r>
            <a:endParaRPr lang="en-IN" sz="1600" dirty="0" smtClean="0"/>
          </a:p>
          <a:p>
            <a:pPr marL="0" indent="0" algn="just">
              <a:buNone/>
            </a:pPr>
            <a:r>
              <a:rPr lang="en-US" sz="1600" b="1" dirty="0" smtClean="0"/>
              <a:t>HISTORICAL BACKGROUND</a:t>
            </a:r>
            <a:endParaRPr lang="en-IN" sz="1600" dirty="0" smtClean="0"/>
          </a:p>
          <a:p>
            <a:pPr algn="just"/>
            <a:r>
              <a:rPr lang="en-US" sz="1600" dirty="0" smtClean="0"/>
              <a:t>AFTER THE ANNEXATION OF SIND (PRESENTLY IN PAKISTAN) TO THE BRITISH INDIAN EMPIRE IN 1843, SIR CHARLES NAPIER MADE RESPONSIBLE FOR THE ADMINISTRATION OF THIS CRIME-RIDDEN AND DIFFICULT AREA. </a:t>
            </a:r>
          </a:p>
          <a:p>
            <a:pPr algn="just"/>
            <a:r>
              <a:rPr lang="en-US" sz="1600" dirty="0" smtClean="0"/>
              <a:t>HE REALIZED ONLY UNDER A RECOGNIZED ORGANIZATION, POLICE COULD FUNCTION PROPERLY AND PRODUCE DESIRED RESULTS. </a:t>
            </a:r>
          </a:p>
          <a:p>
            <a:pPr algn="just"/>
            <a:r>
              <a:rPr lang="en-US" sz="1600" dirty="0" smtClean="0"/>
              <a:t>REORGANIZED THE NATIVE POLICE SYSTEM ON BASIS OF A COLONIAL MODEL OF POLICE, NAMELY ROYAL IRISH CONSTABULARY. </a:t>
            </a:r>
          </a:p>
          <a:p>
            <a:pPr algn="just"/>
            <a:r>
              <a:rPr lang="en-US" sz="1600" dirty="0" smtClean="0"/>
              <a:t>BASED ON TWO BASIC PRINCIPLES; FIRST, THE POLICE MUST BE COMPLETELY SEPARATED FROM THE MILITARY, AND SECOND, THEY MUST ACT AS AN INDEPENDENT BODY, ASSISTING COLLECTORS IN DISCHARGING THE RESPONSIBILITIES FOR LAW AND ORDER, BUT UNDER THEIR OFFICERS</a:t>
            </a:r>
          </a:p>
          <a:p>
            <a:pPr algn="just"/>
            <a:r>
              <a:rPr lang="en-US" sz="1600" dirty="0" smtClean="0"/>
              <a:t>PROVIDED INSPECTOR GENERAL OF POLICE RESPONSIBLE FOR THE ADMINISTRATION OF THE FORCE THROUGHOUT THE TERRITORY. RESPONSIBLE FOR LAW AND ORDER FOR THE ENTIRE TERRITORY. </a:t>
            </a:r>
          </a:p>
          <a:p>
            <a:pPr algn="just"/>
            <a:r>
              <a:rPr lang="en-US" sz="1600" dirty="0" smtClean="0"/>
              <a:t>SUPERINTENDENTS IN EACH DISTRICT. SYSTEM SOON SPREAD TO OTHER PART OF THE COUNTRY UNDER THE CONTROL OF THE EAST INDIA COMPANY. </a:t>
            </a:r>
          </a:p>
          <a:p>
            <a:pPr algn="just"/>
            <a:r>
              <a:rPr lang="en-US" sz="1600" dirty="0" smtClean="0"/>
              <a:t>NAPIER REGARDED HIS FORCE AS MILITARY IN FORM. THE MAIN PRINCIPLES OF THE MODEL WERE NOT ALTERED EVEN BY THE POLICE COMMISSION OF 1860, WHICH DESIGNED THE PRESENT POLICE FORCE OF INDIA.</a:t>
            </a:r>
            <a:endParaRPr lang="en-IN" sz="1600" dirty="0" smtClean="0"/>
          </a:p>
        </p:txBody>
      </p:sp>
    </p:spTree>
    <p:extLst>
      <p:ext uri="{BB962C8B-B14F-4D97-AF65-F5344CB8AC3E}">
        <p14:creationId xmlns:p14="http://schemas.microsoft.com/office/powerpoint/2010/main" val="13837706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10090468" cy="731520"/>
          </a:xfrm>
        </p:spPr>
        <p:txBody>
          <a:bodyPr>
            <a:normAutofit/>
          </a:bodyPr>
          <a:lstStyle/>
          <a:p>
            <a:r>
              <a:rPr lang="en-IN" dirty="0"/>
              <a:t>THE </a:t>
            </a:r>
            <a:r>
              <a:rPr lang="en-IN" dirty="0" smtClean="0"/>
              <a:t>POLICE ACT</a:t>
            </a:r>
            <a:r>
              <a:rPr lang="en-IN" dirty="0"/>
              <a:t>, </a:t>
            </a:r>
            <a:r>
              <a:rPr lang="en-IN" dirty="0" smtClean="0"/>
              <a:t>1861</a:t>
            </a:r>
            <a:endParaRPr lang="en-IN" dirty="0"/>
          </a:p>
        </p:txBody>
      </p:sp>
      <p:sp>
        <p:nvSpPr>
          <p:cNvPr id="3" name="Content Placeholder 2"/>
          <p:cNvSpPr>
            <a:spLocks noGrp="1"/>
          </p:cNvSpPr>
          <p:nvPr>
            <p:ph idx="1"/>
          </p:nvPr>
        </p:nvSpPr>
        <p:spPr>
          <a:xfrm>
            <a:off x="684212" y="731521"/>
            <a:ext cx="8802688" cy="6086475"/>
          </a:xfrm>
        </p:spPr>
        <p:txBody>
          <a:bodyPr>
            <a:normAutofit fontScale="77500" lnSpcReduction="20000"/>
          </a:bodyPr>
          <a:lstStyle/>
          <a:p>
            <a:pPr algn="just"/>
            <a:r>
              <a:rPr lang="en-US" sz="1600" dirty="0" smtClean="0"/>
              <a:t>EVENTS OF 1857 NECESSITATED AN INSTRUMENT TO CONTROL THE VAST LANDS AT AN ECONOMICAL COST. AFTER FACING A REAL THREAT OF LOSING POWER IN 1857, THE BRITISH RULERS WERE DETERMINED TO ENSURE COMPLETE SUZERAINTY AND SUPPRESSION OF ALL CHALLENGES TO THEIR POWER. </a:t>
            </a:r>
          </a:p>
          <a:p>
            <a:pPr algn="just"/>
            <a:r>
              <a:rPr lang="en-US" sz="1600" dirty="0" smtClean="0"/>
              <a:t>POLICE COMMISSION APPOINTED IN AUG 1860 WITH AIM OF MAKING POLICE AN EFFICIENT INSTRUMENT FOR PREVENTION AND DETECTION OF CRIME. NEVERTHELESS, AN INTERNAL GOVERNMENT MEMO TO THE POLICE COMMISSION DID NOT MASK THE REAL OBJECTIVES FOR THE NEW POLICE FORCE. THE COMMISSION WAS TOLD TO BEAR IN MIND THAT FUNCTIONS OF A POLICE ARE EITHER PROTECTIVE AND REPRESSIVE OR DETECTIVE AND THAT THE LINE WHICH SEPARATES THE PROTECTIVE AND REPRESSIVE FUNCTIONS OF A CIVIL FORCE FROM FUNCTIONS PURELY MILITARY, MAY NOT ALWAYS BE VERY CLEAR.</a:t>
            </a:r>
            <a:endParaRPr lang="en-IN" sz="1600" dirty="0" smtClean="0"/>
          </a:p>
          <a:p>
            <a:pPr algn="just"/>
            <a:r>
              <a:rPr lang="en-US" sz="1600" dirty="0" smtClean="0"/>
              <a:t>INDIAN POLICE SYSTEM, DESIGNED IN 1860, WAS, SHARPLY OPPOSITE TO THE BRITISH BOBBY WHO IS CELEBRATED SYMBOL OF DEMOCRATIC POLICING THROUGHOUT THE WORLD.</a:t>
            </a:r>
          </a:p>
          <a:p>
            <a:pPr algn="just"/>
            <a:r>
              <a:rPr lang="en-US" sz="1600" dirty="0" smtClean="0"/>
              <a:t>PRIMARY OBJECTIVE TO MEET THE EXIGENCIES OF TRADE AND COMPANY PROFIT ACCORDINGLY, EMPHASIS WAS ON ORDER MAINTENANCE, ON KEEPING THE TRADE ROUTES SAFE AND ENSURING THAT THE EXPLOITATION OF RESOURCES COULD CONTINUE UNHINDERED. </a:t>
            </a:r>
          </a:p>
          <a:p>
            <a:pPr algn="just"/>
            <a:r>
              <a:rPr lang="en-US" sz="1600" dirty="0" smtClean="0"/>
              <a:t>IN ADDITION TO THE OBJECTIVES OF CONTROLLING THE VAST LANDS AND SUBJUGATING THE PEOPLE, THERE WERE IMPERIALISTIC AND RACIST CONSIDERATIONS TOO FOR THE BRITISH RULERS. THE DESIGN OF THE BRITISH POLICE SYSTEM WAS BASED ON THE STRUCTURE DEVELOPED BY THE MUGHALS IN THE SEVENTEENTH CENTURY. </a:t>
            </a:r>
          </a:p>
          <a:p>
            <a:pPr algn="just"/>
            <a:r>
              <a:rPr lang="en-US" sz="1600" dirty="0" smtClean="0"/>
              <a:t>NEW MODEL INCORPORATED MANY FEATURES OF THE MUGHAL SYSTEM AND OFFICIALS SUCH AS DAROGA, KOTWAL AND FAUJDAR FOUND PLACE IN THE REORGANIZED BRITISH SYSTEM.</a:t>
            </a:r>
            <a:endParaRPr lang="en-IN" sz="1600" dirty="0" smtClean="0"/>
          </a:p>
          <a:p>
            <a:pPr algn="just"/>
            <a:r>
              <a:rPr lang="en-US" sz="1600" dirty="0" smtClean="0"/>
              <a:t>THE INDIAN POLICE ACT (IPA) OF 1861 IMPOSED A UNIFORM POLICE SYSTEM ON ENTIRE COUNTRY</a:t>
            </a:r>
          </a:p>
          <a:p>
            <a:pPr algn="just"/>
            <a:r>
              <a:rPr lang="en-US" sz="1600" dirty="0" smtClean="0"/>
              <a:t>ESTABLISHED ORGANIZED POLICE FORCES RESPONSIBILITY OF VARIOUS PROVINCIAL GOVERNMENTS. WITHIN THE PROVINCES THE POLICE WAS TO BE RECRUITED, TRAINED, DISCIPLINED AND CONTROL BY BRITISH OFFICERS. </a:t>
            </a:r>
          </a:p>
          <a:p>
            <a:pPr algn="just"/>
            <a:r>
              <a:rPr lang="en-US" sz="1600" dirty="0" smtClean="0"/>
              <a:t>THE ACT ESTABLISHED INDIAN POLICE (IP), A SUPERIOR POLICE SERVICE. IT WAS CONCEIVED TO RELIEVE THE DISTRICT MAGISTRATE OF HIS DUTIES TO KEEP CHECK OVER THE LOCAL POLICE AND MAKE IT MORE PROFESSIONAL IN NATURE. THUS, POLICE FORCE BECAME ORGANIZED, DISCIPLINED AND WELL-SUPERVISED. </a:t>
            </a:r>
          </a:p>
          <a:p>
            <a:pPr algn="just"/>
            <a:r>
              <a:rPr lang="en-US" sz="1600" dirty="0" smtClean="0"/>
              <a:t>ACT INSTITUTED A SYSTEM OF POLICING IN INDIA WHICH IS STILL IN FORCE. IT MAY BE NOTED THAT THE ACT BROUGHT UNIFORMITY IN ADMINISTRATION WITH THE DISTRICT POLICE PLACED UNDER THE SUPERVISION AND CONTROL OF THE DISTRICT MAGISTRATE</a:t>
            </a:r>
            <a:endParaRPr lang="en-IN" sz="1600" dirty="0" smtClean="0"/>
          </a:p>
        </p:txBody>
      </p:sp>
    </p:spTree>
    <p:extLst>
      <p:ext uri="{BB962C8B-B14F-4D97-AF65-F5344CB8AC3E}">
        <p14:creationId xmlns:p14="http://schemas.microsoft.com/office/powerpoint/2010/main" val="5769929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10090468" cy="731520"/>
          </a:xfrm>
        </p:spPr>
        <p:txBody>
          <a:bodyPr>
            <a:normAutofit/>
          </a:bodyPr>
          <a:lstStyle/>
          <a:p>
            <a:r>
              <a:rPr lang="en-IN" dirty="0"/>
              <a:t>THE </a:t>
            </a:r>
            <a:r>
              <a:rPr lang="en-IN" dirty="0" smtClean="0"/>
              <a:t>POLICE ACT</a:t>
            </a:r>
            <a:r>
              <a:rPr lang="en-IN" dirty="0"/>
              <a:t>, </a:t>
            </a:r>
            <a:r>
              <a:rPr lang="en-IN" dirty="0" smtClean="0"/>
              <a:t>1861</a:t>
            </a:r>
            <a:endParaRPr lang="en-IN" dirty="0"/>
          </a:p>
        </p:txBody>
      </p:sp>
      <p:sp>
        <p:nvSpPr>
          <p:cNvPr id="3" name="Content Placeholder 2"/>
          <p:cNvSpPr>
            <a:spLocks noGrp="1"/>
          </p:cNvSpPr>
          <p:nvPr>
            <p:ph idx="1"/>
          </p:nvPr>
        </p:nvSpPr>
        <p:spPr>
          <a:xfrm>
            <a:off x="684212" y="731521"/>
            <a:ext cx="8802688" cy="6086475"/>
          </a:xfrm>
        </p:spPr>
        <p:txBody>
          <a:bodyPr>
            <a:normAutofit/>
          </a:bodyPr>
          <a:lstStyle/>
          <a:p>
            <a:endParaRPr lang="en-IN" sz="1600" dirty="0"/>
          </a:p>
        </p:txBody>
      </p:sp>
      <p:pic>
        <p:nvPicPr>
          <p:cNvPr id="4" name="Picture 3" descr="C:\Users\Hai\Desktop\Indian-Police-Service-Hierarchy.jpg"/>
          <p:cNvPicPr/>
          <p:nvPr/>
        </p:nvPicPr>
        <p:blipFill>
          <a:blip r:embed="rId2">
            <a:extLst>
              <a:ext uri="{28A0092B-C50C-407E-A947-70E740481C1C}">
                <a14:useLocalDpi xmlns:a14="http://schemas.microsoft.com/office/drawing/2010/main" val="0"/>
              </a:ext>
            </a:extLst>
          </a:blip>
          <a:srcRect/>
          <a:stretch>
            <a:fillRect/>
          </a:stretch>
        </p:blipFill>
        <p:spPr bwMode="auto">
          <a:xfrm>
            <a:off x="1082040" y="1051560"/>
            <a:ext cx="8404860" cy="5554027"/>
          </a:xfrm>
          <a:prstGeom prst="rect">
            <a:avLst/>
          </a:prstGeom>
          <a:noFill/>
          <a:ln>
            <a:noFill/>
          </a:ln>
        </p:spPr>
      </p:pic>
    </p:spTree>
    <p:extLst>
      <p:ext uri="{BB962C8B-B14F-4D97-AF65-F5344CB8AC3E}">
        <p14:creationId xmlns:p14="http://schemas.microsoft.com/office/powerpoint/2010/main" val="16842781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10090468" cy="731520"/>
          </a:xfrm>
        </p:spPr>
        <p:txBody>
          <a:bodyPr>
            <a:normAutofit/>
          </a:bodyPr>
          <a:lstStyle/>
          <a:p>
            <a:pPr algn="just"/>
            <a:r>
              <a:rPr lang="en-IN" dirty="0"/>
              <a:t>THE </a:t>
            </a:r>
            <a:r>
              <a:rPr lang="en-IN" dirty="0" smtClean="0"/>
              <a:t>POLICE ACT</a:t>
            </a:r>
            <a:r>
              <a:rPr lang="en-IN" dirty="0"/>
              <a:t>, </a:t>
            </a:r>
            <a:r>
              <a:rPr lang="en-IN" dirty="0" smtClean="0"/>
              <a:t>1861</a:t>
            </a:r>
            <a:endParaRPr lang="en-IN" dirty="0"/>
          </a:p>
        </p:txBody>
      </p:sp>
      <p:sp>
        <p:nvSpPr>
          <p:cNvPr id="3" name="Content Placeholder 2"/>
          <p:cNvSpPr>
            <a:spLocks noGrp="1"/>
          </p:cNvSpPr>
          <p:nvPr>
            <p:ph idx="1"/>
          </p:nvPr>
        </p:nvSpPr>
        <p:spPr>
          <a:xfrm>
            <a:off x="684211" y="731521"/>
            <a:ext cx="9619286" cy="6244314"/>
          </a:xfrm>
        </p:spPr>
        <p:txBody>
          <a:bodyPr>
            <a:normAutofit fontScale="85000" lnSpcReduction="20000"/>
          </a:bodyPr>
          <a:lstStyle/>
          <a:p>
            <a:pPr algn="just"/>
            <a:r>
              <a:rPr lang="en-US" sz="1600" b="1" dirty="0" smtClean="0"/>
              <a:t>ANALYSIS OF THE ACT</a:t>
            </a:r>
            <a:endParaRPr lang="en-IN" sz="1600" dirty="0" smtClean="0"/>
          </a:p>
          <a:p>
            <a:pPr algn="just"/>
            <a:r>
              <a:rPr lang="en-US" sz="1600" dirty="0" smtClean="0"/>
              <a:t>THE PREAMBLE STATES THAT ENACTED TO REORGANIZE THE POLICE AND MAKE IT A MORE EFFICIENT INSTRUMENT FOR THE PREVENTION AND DETECTION OF CRIME. THE PREAMBLE MAKES IT CLEAR THAT THE ROLE OF THE POLICE IS JUST AS AN INSTRUMENT FOR PREVENTION AND DETECTION OF CRIMES</a:t>
            </a:r>
          </a:p>
          <a:p>
            <a:pPr algn="just"/>
            <a:r>
              <a:rPr lang="en-US" sz="1600" dirty="0" smtClean="0"/>
              <a:t>NO ROLE IN PRESERVING THE RIGHTS OF THE PEOPLE AND RESPONDING TO THE DEMOCRATIC ASPIRATION OF THE PEOPLE. ROLE OF THE POLICE IS JUST CONFINED TO THE LAW ENFORCEMENT FUNCTION</a:t>
            </a:r>
            <a:endParaRPr lang="en-IN" sz="1600" dirty="0" smtClean="0"/>
          </a:p>
          <a:p>
            <a:pPr algn="just"/>
            <a:r>
              <a:rPr lang="en-US" sz="1600" dirty="0" smtClean="0"/>
              <a:t>PROVIDES THAT SUPERINTENDENCE OF THE POLICE VESTS IN THE STATE GOVERNMENT AND IT IS EXERCISED BY THE STATE GOVERNMENT TO WHICH THE POLICE OFFICER IS SUBORDINATE. THE ADMINISTRATION OF THE POLICE ACCORDING TO THE ACT VESTS IN THE INSPECTOR-GENERAL OF POLICE AND IN SUCH DEPUTY INSPECTORS-GENERAL AND ASSISTANT INSPECTOR-GENERAL, AS THE STATE GOVERNMENT CONSIDERS FIT.</a:t>
            </a:r>
            <a:endParaRPr lang="en-IN" sz="1600" dirty="0" smtClean="0"/>
          </a:p>
          <a:p>
            <a:pPr algn="just"/>
            <a:r>
              <a:rPr lang="en-US" sz="1600" dirty="0" smtClean="0"/>
              <a:t>IT PROVIDES THAT THE INSPECTOR GENERAL, DEPUTY INSPECTOR-GENERAL, ASSISTANT INSPECTOR-GENERAL AND DISTRICT SUPERINTENDENTS OF POLICE MAY AT ANY TIME DISMISS, SUSPEND OR REDUCE ANY POLICE OFFICER OF SUBORDINATE RANKS WHOM THEY THINK REMISS OR NEGLIGENT IN THE DISCHARGE OF DUTY , OR UNFIT FOR THE SAME. THE POLICE BEING UNDER THE STATE GOVERNMENT ARE ALWAYS SUBJECT TO FREQUENT TRANSFERS ON THE WISHES OF THE STATE GOVERNMENT.</a:t>
            </a:r>
            <a:endParaRPr lang="en-IN" sz="1600" dirty="0" smtClean="0"/>
          </a:p>
          <a:p>
            <a:pPr algn="just"/>
            <a:r>
              <a:rPr lang="en-US" sz="1600" dirty="0" smtClean="0"/>
              <a:t>THE POLICE ACT, 1861 STATES THAT APPOINTMENT OF THE POLICE OFFICERS IS SUBJECT TO ARTICLE 311 OF THE CONSTITUTION AND SUCH RULES AS THE STATE GOVERNMENT MAY FROM TIME TO TIME MAKE UNDER THE ACT.</a:t>
            </a:r>
            <a:endParaRPr lang="en-IN" sz="1600" dirty="0" smtClean="0"/>
          </a:p>
          <a:p>
            <a:pPr algn="just"/>
            <a:r>
              <a:rPr lang="en-US" sz="1600" dirty="0" smtClean="0"/>
              <a:t>THE POLICE INVESTIGATION CONDUCTED IS GOVERNED BY THE PROVISION OF CODE OF CRIMINAL PROCEDURE AND THERE ARE NO SPECIFIC SECTION IN THE POLICE ACT, 1861 WHICH PROVIDES FOR IT.</a:t>
            </a:r>
          </a:p>
          <a:p>
            <a:pPr algn="just"/>
            <a:r>
              <a:rPr lang="en-US" sz="1600" dirty="0" smtClean="0"/>
              <a:t>LIST OF OFFENCES COMMITTED BY A POLICE OFFICER UNDER THE POLICE ACT, 1861 INCLUDES</a:t>
            </a:r>
          </a:p>
          <a:p>
            <a:pPr lvl="1" algn="just"/>
            <a:r>
              <a:rPr lang="en-US" sz="1400" dirty="0" smtClean="0"/>
              <a:t>WILLFUL BREACH OR NEGLECT OF ANY RULE OR REGULATION OR LAWFUL ORDER; </a:t>
            </a:r>
          </a:p>
          <a:p>
            <a:pPr lvl="1" algn="just"/>
            <a:r>
              <a:rPr lang="en-US" sz="1400" dirty="0" smtClean="0"/>
              <a:t>WITHDRAWAL FROM DUTIES OF THE OFFICE OR BEING ABSENT WITHOUT PERMISSION OR REASONABLE CAUSE</a:t>
            </a:r>
          </a:p>
          <a:p>
            <a:pPr lvl="1" algn="just"/>
            <a:r>
              <a:rPr lang="en-US" sz="1400" dirty="0" smtClean="0"/>
              <a:t>ENGAGING WITHOUT AUTHORITY IN ANY EMPLOYMENT OTHER THAN POLICE DUTY</a:t>
            </a:r>
          </a:p>
          <a:p>
            <a:pPr lvl="1" algn="just"/>
            <a:r>
              <a:rPr lang="en-US" sz="1400" dirty="0" smtClean="0"/>
              <a:t>COWARDICE; AND CAUSING ANY UNWARRANTABLE VIOLENCE TO ANY PERSON IN HER/HIS CUSTODY. </a:t>
            </a:r>
          </a:p>
          <a:p>
            <a:pPr lvl="1" algn="just"/>
            <a:r>
              <a:rPr lang="en-US" sz="1400" dirty="0" smtClean="0"/>
              <a:t>THE PENALTY FOR THESE OFFENCES IS FINE UP TO THREE MONTHS’ PAY OR IMPRISONMENT UP TO THREE MONTHS OR BOTH</a:t>
            </a:r>
            <a:endParaRPr lang="en-IN" sz="1400" dirty="0"/>
          </a:p>
        </p:txBody>
      </p:sp>
    </p:spTree>
    <p:extLst>
      <p:ext uri="{BB962C8B-B14F-4D97-AF65-F5344CB8AC3E}">
        <p14:creationId xmlns:p14="http://schemas.microsoft.com/office/powerpoint/2010/main" val="16493018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
            <a:ext cx="10090468" cy="731520"/>
          </a:xfrm>
        </p:spPr>
        <p:txBody>
          <a:bodyPr>
            <a:normAutofit/>
          </a:bodyPr>
          <a:lstStyle/>
          <a:p>
            <a:pPr algn="just"/>
            <a:r>
              <a:rPr lang="en-IN" dirty="0"/>
              <a:t>THE </a:t>
            </a:r>
            <a:r>
              <a:rPr lang="en-IN" dirty="0" smtClean="0"/>
              <a:t>POLICE ACT</a:t>
            </a:r>
            <a:r>
              <a:rPr lang="en-IN" dirty="0"/>
              <a:t>, </a:t>
            </a:r>
            <a:r>
              <a:rPr lang="en-IN" dirty="0" smtClean="0"/>
              <a:t>1861</a:t>
            </a:r>
            <a:endParaRPr lang="en-IN" dirty="0"/>
          </a:p>
        </p:txBody>
      </p:sp>
      <p:sp>
        <p:nvSpPr>
          <p:cNvPr id="3" name="Content Placeholder 2"/>
          <p:cNvSpPr>
            <a:spLocks noGrp="1"/>
          </p:cNvSpPr>
          <p:nvPr>
            <p:ph idx="1"/>
          </p:nvPr>
        </p:nvSpPr>
        <p:spPr>
          <a:xfrm>
            <a:off x="684212" y="731521"/>
            <a:ext cx="8802688" cy="6086475"/>
          </a:xfrm>
        </p:spPr>
        <p:txBody>
          <a:bodyPr>
            <a:normAutofit fontScale="77500" lnSpcReduction="20000"/>
          </a:bodyPr>
          <a:lstStyle/>
          <a:p>
            <a:pPr algn="just"/>
            <a:r>
              <a:rPr lang="en-US" sz="1600" b="1" dirty="0" smtClean="0"/>
              <a:t>NEED TO REPLACE THE ACT OF 1861</a:t>
            </a:r>
            <a:endParaRPr lang="en-IN" sz="1600" dirty="0" smtClean="0"/>
          </a:p>
          <a:p>
            <a:pPr algn="just"/>
            <a:r>
              <a:rPr lang="en-US" sz="1600" dirty="0" smtClean="0"/>
              <a:t>THE INDIAN POLICE ACT OF 1861 WAS LEGISLATED BY THE BRITISH RIGHT AFTER THE REVOLT OF 1857 TO BRING IN EFFICIENT ADMINISTRATION OF POLICE IN THE COUNTRY AND TO PREVENT ANY FUTURE REVOLTS. THIS ACT HAS CONTINUED DESPITE INDIAN BEING TRANSFORMED FROM A BRITISH COLONY TO A SOVEREIGN REPUBLIC.</a:t>
            </a:r>
            <a:endParaRPr lang="en-IN" sz="1600" dirty="0" smtClean="0"/>
          </a:p>
          <a:p>
            <a:pPr algn="just"/>
            <a:r>
              <a:rPr lang="en-US" sz="1600" dirty="0" smtClean="0"/>
              <a:t>THE POLICE ACT, 1861 NEEDS TO BE REPLACED WITH LEGISLATION THAT REFLECTS THE DEMOCRATIC NATURE OF INDIA’S POLITY AND THE CHANGING TIMES. THE ACT IS WEAK IN ALMOST ALL THE PARAMETERS THAT MUST GOVERN DEMOCRATIC POLICE LEGISLATION. THE ACT HAS MADE IT EASIER FOR OTHERS TO ABUSE AND MISUSE THE POLICE ORGANIZATION. IT HAS BEEN POSSIBLE FOR PEOPLE IN POSITIONS OF POWER TO DO SO BECAUSE OF THE FOLLOWING REASONS:</a:t>
            </a:r>
            <a:endParaRPr lang="en-IN" sz="1600" dirty="0" smtClean="0"/>
          </a:p>
          <a:p>
            <a:pPr lvl="1" algn="just"/>
            <a:r>
              <a:rPr lang="en-US" sz="1400" dirty="0" smtClean="0"/>
              <a:t>THE ACT GIVES THE GOVERNMENT, THE AUTHORITY TO EXERCISE SUPERINTENDENCE OVER THE POLICE, WITHOUT DEFINING THE WORD ‘SUPERINTENDENCE’ OR PRESCRIBING SOME GUIDELINES TO ENSURE THAT THE USE OF POWER WILL BE LEGITIMATE.</a:t>
            </a:r>
            <a:endParaRPr lang="en-IN" sz="1400" dirty="0" smtClean="0"/>
          </a:p>
          <a:p>
            <a:pPr lvl="1" algn="just"/>
            <a:r>
              <a:rPr lang="en-US" sz="1400" dirty="0" smtClean="0"/>
              <a:t>THE ACT DOES NOT ESTABLISH ANY INSTITUTIONAL AND OTHER ARRANGEMENTS TO INSULATE THE POLICE FROM UNDESIRABLE AND ILLEGITIMATE OUTSIDE CONTROL, PRESSURES AND INFLUENCES.</a:t>
            </a:r>
            <a:endParaRPr lang="en-IN" sz="1400" dirty="0" smtClean="0"/>
          </a:p>
          <a:p>
            <a:pPr lvl="1" algn="just"/>
            <a:r>
              <a:rPr lang="en-US" sz="1400" dirty="0" smtClean="0"/>
              <a:t>THE ACT DOES NOT RECOGNIZE THE RESPONSIBILITY OF THE GOVERNMENT TO ESTABLISH AN EFFICIENT AND EFFECTIVE POLICE FORCE.</a:t>
            </a:r>
            <a:endParaRPr lang="en-IN" sz="1400" dirty="0" smtClean="0"/>
          </a:p>
          <a:p>
            <a:pPr lvl="1" algn="just"/>
            <a:r>
              <a:rPr lang="en-US" sz="1400" dirty="0" smtClean="0"/>
              <a:t>THE ACT DOES NOT MAKE IT NECESSARY TO OUTLINE OBJECTIVES AND PERFORMANCE STANDARDS, NOR DOES IT SET UP INDEPENDENT MECHANISMS TO MONITOR AND INSPECT POLICE PERFORMANCE.</a:t>
            </a:r>
            <a:endParaRPr lang="en-IN" sz="1400" dirty="0" smtClean="0"/>
          </a:p>
          <a:p>
            <a:pPr lvl="1" algn="just"/>
            <a:r>
              <a:rPr lang="en-US" sz="1400" dirty="0" smtClean="0"/>
              <a:t>THE ACT IS ANTIQUATED IN ITS CHARTER OF DUTIES, WHICH IS NARROW AND LIMITED.</a:t>
            </a:r>
            <a:endParaRPr lang="en-IN" sz="1400" dirty="0" smtClean="0"/>
          </a:p>
          <a:p>
            <a:pPr lvl="1" algn="just"/>
            <a:r>
              <a:rPr lang="en-US" sz="1400" dirty="0" smtClean="0"/>
              <a:t>THE ACT DOES NOT MANDATE THE POLICE TO FUNCTION AS A PROFESSIONAL AND SERVICE-ORIENTED ORGANIZATION.</a:t>
            </a:r>
            <a:endParaRPr lang="en-IN" sz="1400" dirty="0" smtClean="0"/>
          </a:p>
          <a:p>
            <a:pPr lvl="1" algn="just"/>
            <a:r>
              <a:rPr lang="en-US" sz="1400" dirty="0" smtClean="0"/>
              <a:t>THE ACT IS NOT IN CONSONANCE WITH THE REQUIREMENTS OF DEMOCRATIC POLICING. THESE REQUIREMENTS INSIST ON THE EXISTENCE OF A POLICE FORCE THAT:</a:t>
            </a:r>
            <a:endParaRPr lang="en-IN" sz="1400" dirty="0" smtClean="0"/>
          </a:p>
          <a:p>
            <a:pPr lvl="2" algn="just"/>
            <a:r>
              <a:rPr lang="en-US" sz="1200" dirty="0" smtClean="0"/>
              <a:t>IS SUBJECT TO THE RULE OF LAW, RATHER THAN THE WHIMS OF A POWERFUL LEADER OR PARTY;</a:t>
            </a:r>
            <a:endParaRPr lang="en-IN" sz="1200" dirty="0" smtClean="0"/>
          </a:p>
          <a:p>
            <a:pPr lvl="2" algn="just"/>
            <a:r>
              <a:rPr lang="en-US" sz="1200" dirty="0" smtClean="0"/>
              <a:t>CAN INTERVENE IN THE LIFE OF CITIZENS ONLY UNDER LIMITED AND CONTROLLED CIRCUMSTANCES; AND</a:t>
            </a:r>
            <a:endParaRPr lang="en-IN" sz="1200" dirty="0" smtClean="0"/>
          </a:p>
          <a:p>
            <a:pPr lvl="2" algn="just"/>
            <a:r>
              <a:rPr lang="en-US" sz="1200" dirty="0" smtClean="0"/>
              <a:t>IS PUBLICLY ACCOUNTABLE.</a:t>
            </a:r>
            <a:endParaRPr lang="en-IN" sz="1200" dirty="0" smtClean="0"/>
          </a:p>
          <a:p>
            <a:pPr algn="just"/>
            <a:r>
              <a:rPr lang="en-US" sz="1600" dirty="0" smtClean="0"/>
              <a:t>THE SUPREME COURT IN THE 2006 CASE OF PRAKASH SINGH V. UNION OF INDIA ISSUED DIRECTIONS TO STATE AND CENTRAL GOVERNMENTS AND TRIED TO ADDRESS THE PROBLEMS IN THE PRESENT POLICE LAWS. THE SUPREME COURT IN ITS ORDER ASKED THE STATES TO CONSTITUTE STATE SECURITY COMMISSIONS TO ENSURE THAT THE STATE GOVERNMENTS DO NOT EXERCISE UNWARRANTED INFLUENCE OR PRESSURE ON THE POLICE; TO LAY DOWN BROAD POLICY GUIDELINES, AND TO EVALUATE THE PERFORMANCE OF THE STATE POLICE, ENACT A NEW LEGISLATION IF THEY DO NOT HAVE ONE. AFTER THESE GUIDELINES WERE ISSUED, MANY STATES ENACTED SPECIFIC LEGISLATIONS FOR THE POLICE FORCE. BUT THERE HAVE BEEN SOME STATES WHO HAVE STILL NOT COMPLIED WITH THESE GUIDELINES OF THE SUPREME COURT. </a:t>
            </a:r>
            <a:endParaRPr lang="en-IN" sz="1600" dirty="0"/>
          </a:p>
        </p:txBody>
      </p:sp>
    </p:spTree>
    <p:extLst>
      <p:ext uri="{BB962C8B-B14F-4D97-AF65-F5344CB8AC3E}">
        <p14:creationId xmlns:p14="http://schemas.microsoft.com/office/powerpoint/2010/main" val="1561394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 ARMY ACT, 1950</a:t>
            </a:r>
            <a:endParaRPr lang="en-IN" dirty="0"/>
          </a:p>
        </p:txBody>
      </p:sp>
      <p:sp>
        <p:nvSpPr>
          <p:cNvPr id="3" name="Content Placeholder 2"/>
          <p:cNvSpPr>
            <a:spLocks noGrp="1"/>
          </p:cNvSpPr>
          <p:nvPr>
            <p:ph idx="1"/>
          </p:nvPr>
        </p:nvSpPr>
        <p:spPr/>
        <p:txBody>
          <a:bodyPr>
            <a:normAutofit/>
          </a:bodyPr>
          <a:lstStyle/>
          <a:p>
            <a:r>
              <a:rPr lang="en-IN" sz="1800" dirty="0" smtClean="0"/>
              <a:t>CAME INTO EFFECT ON 22 Jul 1950</a:t>
            </a:r>
          </a:p>
          <a:p>
            <a:r>
              <a:rPr lang="en-IN" sz="1800" dirty="0" smtClean="0"/>
              <a:t>194 SECTIONS IN 15 CHAPTERS</a:t>
            </a:r>
          </a:p>
          <a:p>
            <a:r>
              <a:rPr lang="en-IN" sz="1800" dirty="0" smtClean="0"/>
              <a:t>APPLIES TO PERSONNEL OF ARMY, AND PERSONS ACCOMPANYING THE FORCE</a:t>
            </a:r>
          </a:p>
          <a:p>
            <a:endParaRPr lang="en-IN" sz="1800" dirty="0" smtClean="0"/>
          </a:p>
        </p:txBody>
      </p:sp>
    </p:spTree>
    <p:extLst>
      <p:ext uri="{BB962C8B-B14F-4D97-AF65-F5344CB8AC3E}">
        <p14:creationId xmlns:p14="http://schemas.microsoft.com/office/powerpoint/2010/main" val="200861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9632"/>
            <a:ext cx="8534400" cy="1507067"/>
          </a:xfrm>
        </p:spPr>
        <p:txBody>
          <a:bodyPr/>
          <a:lstStyle/>
          <a:p>
            <a:r>
              <a:rPr lang="en-IN" dirty="0" smtClean="0"/>
              <a:t>HISTORICAL BACKGROUND</a:t>
            </a:r>
            <a:endParaRPr lang="en-IN" dirty="0"/>
          </a:p>
        </p:txBody>
      </p:sp>
      <p:sp>
        <p:nvSpPr>
          <p:cNvPr id="3" name="Content Placeholder 2"/>
          <p:cNvSpPr>
            <a:spLocks noGrp="1"/>
          </p:cNvSpPr>
          <p:nvPr>
            <p:ph idx="1"/>
          </p:nvPr>
        </p:nvSpPr>
        <p:spPr>
          <a:xfrm>
            <a:off x="684212" y="1382881"/>
            <a:ext cx="8534400" cy="4539343"/>
          </a:xfrm>
        </p:spPr>
        <p:txBody>
          <a:bodyPr>
            <a:normAutofit/>
          </a:bodyPr>
          <a:lstStyle/>
          <a:p>
            <a:r>
              <a:rPr lang="en-IN" sz="1800" dirty="0" smtClean="0"/>
              <a:t>BRITISH ESTABLISH SUPREMACY BY 1764</a:t>
            </a:r>
          </a:p>
          <a:p>
            <a:r>
              <a:rPr lang="en-IN" sz="1800" dirty="0" smtClean="0"/>
              <a:t>INDIAN ARMY RECRUITED AND TRAINED ON BRITISH MODEL</a:t>
            </a:r>
          </a:p>
          <a:p>
            <a:r>
              <a:rPr lang="en-IN" sz="1800" dirty="0" smtClean="0"/>
              <a:t>STATUATORY PROVISION MADE FOR DISCIPLINE BY MUTINY ACT</a:t>
            </a:r>
          </a:p>
          <a:p>
            <a:pPr lvl="1"/>
            <a:r>
              <a:rPr lang="en-IN" sz="1600" dirty="0"/>
              <a:t>PUNISHING SOLDIERS AND OFFICERS SERVING EAST INDIA CO</a:t>
            </a:r>
          </a:p>
          <a:p>
            <a:pPr lvl="1"/>
            <a:r>
              <a:rPr lang="en-IN" sz="1600" dirty="0"/>
              <a:t>PUNISHMENT FOR OFFENCES COMMITED IN EAST INDIA</a:t>
            </a:r>
          </a:p>
          <a:p>
            <a:pPr lvl="1"/>
            <a:r>
              <a:rPr lang="en-IN" sz="1600" dirty="0"/>
              <a:t>SECTION 8 EMPOWERED CROWN TO MAKE ARTICLES OF WAR FOR GOVERNING TROOPS</a:t>
            </a:r>
          </a:p>
          <a:p>
            <a:pPr lvl="1"/>
            <a:r>
              <a:rPr lang="en-IN" sz="1600" dirty="0"/>
              <a:t>APPLIED TO BOTH EUROPEAN AND NATIVES</a:t>
            </a:r>
          </a:p>
          <a:p>
            <a:r>
              <a:rPr lang="en-IN" sz="1800" dirty="0" smtClean="0"/>
              <a:t>BEFORE INDEPENDENCE DEFENCE FORCES GOVERNED BY</a:t>
            </a:r>
          </a:p>
          <a:p>
            <a:pPr lvl="1"/>
            <a:r>
              <a:rPr lang="en-IN" sz="1600" dirty="0" smtClean="0"/>
              <a:t>INDIAN ARMY ACT 1911</a:t>
            </a:r>
          </a:p>
          <a:p>
            <a:pPr lvl="1"/>
            <a:r>
              <a:rPr lang="en-IN" sz="1600" dirty="0" smtClean="0"/>
              <a:t>INDIAN NAVY DISCIPLINE ACT 1934</a:t>
            </a:r>
          </a:p>
          <a:p>
            <a:pPr lvl="1"/>
            <a:r>
              <a:rPr lang="en-IN" sz="1600" dirty="0" smtClean="0"/>
              <a:t>INDIAN AIR FORCE ACT 1932</a:t>
            </a:r>
          </a:p>
        </p:txBody>
      </p:sp>
    </p:spTree>
    <p:extLst>
      <p:ext uri="{BB962C8B-B14F-4D97-AF65-F5344CB8AC3E}">
        <p14:creationId xmlns:p14="http://schemas.microsoft.com/office/powerpoint/2010/main" val="368543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HISTORICAL BACKGROUND</a:t>
            </a:r>
          </a:p>
        </p:txBody>
      </p:sp>
      <p:sp>
        <p:nvSpPr>
          <p:cNvPr id="3" name="Content Placeholder 2"/>
          <p:cNvSpPr>
            <a:spLocks noGrp="1"/>
          </p:cNvSpPr>
          <p:nvPr>
            <p:ph idx="1"/>
          </p:nvPr>
        </p:nvSpPr>
        <p:spPr>
          <a:xfrm>
            <a:off x="684212" y="1245810"/>
            <a:ext cx="8802688" cy="4599819"/>
          </a:xfrm>
        </p:spPr>
        <p:txBody>
          <a:bodyPr>
            <a:normAutofit fontScale="85000" lnSpcReduction="10000"/>
          </a:bodyPr>
          <a:lstStyle/>
          <a:p>
            <a:endParaRPr lang="en-IN" dirty="0" smtClean="0"/>
          </a:p>
          <a:p>
            <a:r>
              <a:rPr lang="en-IN" dirty="0" smtClean="0"/>
              <a:t>AFTER INDEPENDENCE NEED FOR REVISION DUE TO CONSTITUTIONAL CHANGES</a:t>
            </a:r>
          </a:p>
          <a:p>
            <a:r>
              <a:rPr lang="en-IN" dirty="0" smtClean="0"/>
              <a:t>OBJECTIVE OF REVISION TO MAKE THEM SIMILAR TO SPECIFIC REQUIREMENT OF EACH SERVICE</a:t>
            </a:r>
          </a:p>
          <a:p>
            <a:r>
              <a:rPr lang="en-IN" dirty="0" smtClean="0"/>
              <a:t>MAIN OBJECTS OF ARMY ACT INCL</a:t>
            </a:r>
          </a:p>
          <a:p>
            <a:pPr lvl="1"/>
            <a:r>
              <a:rPr lang="en-US" dirty="0" smtClean="0"/>
              <a:t>TO MAKE IT SELF-SUFFICIENT BY INCORPORATING THE RELEVANT PROVISIONS FROM CERTAIN OTHER RELATED ENACTMENTS</a:t>
            </a:r>
          </a:p>
          <a:p>
            <a:pPr lvl="1"/>
            <a:r>
              <a:rPr lang="en-US" dirty="0" smtClean="0"/>
              <a:t>TO ADAPT THE EXISTING PROVISIONS TO SUIT THE NEW CONSTITUTIONAL SET UP AND PRESENT DAY REQUIREMENTS</a:t>
            </a:r>
            <a:endParaRPr lang="en-IN" sz="1600" dirty="0" smtClean="0"/>
          </a:p>
          <a:p>
            <a:pPr lvl="1"/>
            <a:r>
              <a:rPr lang="en-US" dirty="0" smtClean="0"/>
              <a:t>ON THE ONE HAND TO BRIDGE THE GAP BETWEEN THE ARMY AND CIVIL LAWS AS FAR AS POSSIBLE IN THE MATTER OF PUNISHMENTS FOR OFFENCES AND, ON THE OTHER, TO ELIMINATE THE DISPARITY BETWEEN THE CORRESPONDING PROVISIONS OF THE LAW GOVERNING THE ARMY AND AIR FORCE</a:t>
            </a:r>
            <a:endParaRPr lang="en-IN" sz="1600" dirty="0" smtClean="0"/>
          </a:p>
          <a:p>
            <a:pPr lvl="1"/>
            <a:r>
              <a:rPr lang="en-US" dirty="0" smtClean="0"/>
              <a:t>THE CHAPTER ON PUNISHMENTS TOO REQUIRED TO BE RATIONALIZED </a:t>
            </a:r>
            <a:endParaRPr lang="en-IN" sz="1800" dirty="0"/>
          </a:p>
          <a:p>
            <a:pPr lvl="0"/>
            <a:r>
              <a:rPr lang="en-IN" sz="1800" dirty="0" smtClean="0"/>
              <a:t>A BILL WAS INTRODUCED AND PASSED INTO LAW ON 20 MAY 1950 AND CAME INTO FORCE ON 22 JUL</a:t>
            </a:r>
            <a:endParaRPr lang="en-IN" sz="1800" dirty="0"/>
          </a:p>
          <a:p>
            <a:pPr marL="457200" lvl="1" indent="0">
              <a:buNone/>
            </a:pPr>
            <a:endParaRPr lang="en-IN" dirty="0" smtClean="0"/>
          </a:p>
          <a:p>
            <a:endParaRPr lang="en-IN" dirty="0"/>
          </a:p>
        </p:txBody>
      </p:sp>
    </p:spTree>
    <p:extLst>
      <p:ext uri="{BB962C8B-B14F-4D97-AF65-F5344CB8AC3E}">
        <p14:creationId xmlns:p14="http://schemas.microsoft.com/office/powerpoint/2010/main" val="17991140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04775"/>
            <a:ext cx="8534400" cy="790575"/>
          </a:xfrm>
        </p:spPr>
        <p:txBody>
          <a:bodyPr/>
          <a:lstStyle/>
          <a:p>
            <a:r>
              <a:rPr lang="en-IN" dirty="0" smtClean="0"/>
              <a:t>THE ARMY ACT, 1950</a:t>
            </a:r>
            <a:endParaRPr lang="en-IN" dirty="0"/>
          </a:p>
        </p:txBody>
      </p:sp>
      <p:sp>
        <p:nvSpPr>
          <p:cNvPr id="3" name="Content Placeholder 2"/>
          <p:cNvSpPr>
            <a:spLocks noGrp="1"/>
          </p:cNvSpPr>
          <p:nvPr>
            <p:ph idx="1"/>
          </p:nvPr>
        </p:nvSpPr>
        <p:spPr>
          <a:xfrm>
            <a:off x="684212" y="921960"/>
            <a:ext cx="8802688" cy="4599819"/>
          </a:xfrm>
        </p:spPr>
        <p:txBody>
          <a:bodyPr>
            <a:noAutofit/>
          </a:bodyPr>
          <a:lstStyle/>
          <a:p>
            <a:pPr algn="just"/>
            <a:r>
              <a:rPr lang="en-US" sz="1600" dirty="0" smtClean="0"/>
              <a:t>POWER OF APPOINTMENT OF A PERSON AS AN OFFICER, JUNIOR COMMISSION OFFICER(JCO) OR WARRANT OFFICER(WO) TO THE PRESIDENT, AS HE THINKS FIT</a:t>
            </a:r>
          </a:p>
          <a:p>
            <a:pPr algn="just"/>
            <a:r>
              <a:rPr lang="en-US" sz="1600" dirty="0" smtClean="0"/>
              <a:t>SPECIFIES THE INELIGIBILITY OF ALIENS AND FEMALES FOR THE ENROLMENT AND APPOINTMENT IN THE FORCE, EXCEPT WITH THE WRITTEN CONSENT OF CENTRAL GOVERNMENT</a:t>
            </a:r>
          </a:p>
          <a:p>
            <a:pPr algn="just"/>
            <a:r>
              <a:rPr lang="en-US" sz="1600" dirty="0" smtClean="0"/>
              <a:t>BUT PROVIDES FOR THE SUBJECTS OF NEPAL AND THE FEMALES WHO ARE ELIGIBLE FOR ENROLMENT OR EMPLOYMENT IN SUCH SERVICES SHALL ALSO BE EXEMPTED</a:t>
            </a:r>
            <a:endParaRPr lang="en-IN" sz="1600" dirty="0" smtClean="0"/>
          </a:p>
          <a:p>
            <a:pPr algn="just"/>
            <a:r>
              <a:rPr lang="en-US" sz="1600" dirty="0" smtClean="0"/>
              <a:t>PROVIDES FOR THE PROCEDURE OF ENROLLING A PERSON IN THE ARMY, THE ENROLLING OFFICER SHALL READ AND EXPLAIN THE TERMS AND CONDITIONS OF THE SERVICE; AND  IF  BREACHED BE LIABLE FOR PUNISHMENT THEN, HE SHALL SIGN THE ENROLMENT PAPER AND DEEMED TO BE ENROLLED</a:t>
            </a:r>
            <a:endParaRPr lang="en-IN" sz="1600" dirty="0" smtClean="0"/>
          </a:p>
          <a:p>
            <a:pPr algn="just"/>
            <a:r>
              <a:rPr lang="en-US" sz="1600" dirty="0" smtClean="0"/>
              <a:t>PRESCRIBES TENURE OF THE SERVICE AS DURING THE PLEASURE OF PRESIDENT</a:t>
            </a:r>
          </a:p>
          <a:p>
            <a:pPr algn="just"/>
            <a:r>
              <a:rPr lang="en-US" sz="1600" dirty="0" smtClean="0"/>
              <a:t>GIVES POWER TO TERMINATE THE SERVICES TO THE CENTRAL GOVERNMENT, ALSO GIVES POWER TO THE COAS TO DISMISS OR REMOVE FROM THE SERVICE OTHER THAN AN OFFICER, ALSO TO REDUCE TO LOWER GRADE OR RANK ANY WO OR NCO. PROVIDES THAT EVERY JCO, WO OR ENROLLED PERSON WHO IS DISMISSED, REMOVED, DISCHARGED, RETIRED OR RELEASED FROM THE SERVICE SHALL BE FURNISHED WITH A CERTIFICATE BY HIS CO, SPECIFYING AUTHORITY TERMINATING SERVICE, CAUSE FOR SUCH TERMINATION, THE FULL PERIOD OF HIS SERVICE IN THE REGULAR ARMY</a:t>
            </a:r>
            <a:endParaRPr lang="en-IN" sz="1600" dirty="0" smtClean="0"/>
          </a:p>
        </p:txBody>
      </p:sp>
    </p:spTree>
    <p:extLst>
      <p:ext uri="{BB962C8B-B14F-4D97-AF65-F5344CB8AC3E}">
        <p14:creationId xmlns:p14="http://schemas.microsoft.com/office/powerpoint/2010/main" val="33229871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04775"/>
            <a:ext cx="8534400" cy="790575"/>
          </a:xfrm>
        </p:spPr>
        <p:txBody>
          <a:bodyPr/>
          <a:lstStyle/>
          <a:p>
            <a:r>
              <a:rPr lang="en-IN" dirty="0" smtClean="0"/>
              <a:t>THE ARMY ACT, 1950</a:t>
            </a:r>
            <a:endParaRPr lang="en-IN" dirty="0"/>
          </a:p>
        </p:txBody>
      </p:sp>
      <p:sp>
        <p:nvSpPr>
          <p:cNvPr id="3" name="Content Placeholder 2"/>
          <p:cNvSpPr>
            <a:spLocks noGrp="1"/>
          </p:cNvSpPr>
          <p:nvPr>
            <p:ph idx="1"/>
          </p:nvPr>
        </p:nvSpPr>
        <p:spPr>
          <a:xfrm>
            <a:off x="684212" y="921960"/>
            <a:ext cx="8802688" cy="4599819"/>
          </a:xfrm>
        </p:spPr>
        <p:txBody>
          <a:bodyPr>
            <a:noAutofit/>
          </a:bodyPr>
          <a:lstStyle/>
          <a:p>
            <a:pPr algn="just"/>
            <a:r>
              <a:rPr lang="en-US" sz="1600" dirty="0" smtClean="0"/>
              <a:t>PROVIDES REMEDY TO AGGRIEVED PERSONS OTHER THAN OFFICERS. AGGRIEVED PERSON CAN COMPLAIN TO THE OFFICER UNDER WHOSE COMMAND OR ORDERS HE IS SERVING, OR THE NEXT SUPERIOR OFFICER. SANCTIONS CENTRAL GOVERNMENT TO ALTER AND IMPOSE RESTRICTIONS ON THE FUNDAMENTAL RIGHTS TO THE PERSONS WORKING UNDER THE REGULAR ARMY. PROVIDES PROVISION FOR STRIKING OR INTIMIDATING OR REFUSES TO COMPLY WITH THE ORDERS OF THE SUPERIOR OFFICERS. SOME OFFENSES ARE MADE PUNISHABLE WHEN COMMITTED BY THE REGULAR ARMY OFFICERS AS EXPRESSLY PROVIDED UNDER THE ENACTMENT. ATTEMPT OR ABETMENT TO COMMIT OFFENSES ALSO MADE LIABLE TO BE PUNISHED</a:t>
            </a:r>
            <a:endParaRPr lang="en-IN" sz="1600" dirty="0" smtClean="0"/>
          </a:p>
          <a:p>
            <a:pPr algn="just"/>
            <a:r>
              <a:rPr lang="en-US" sz="1600" dirty="0" smtClean="0"/>
              <a:t>MOREOVER, CIVIL OFFENSES DO NOT COME UNDER THE JURISDICTION OF THE COURT MARTIAL. THE ACT CONTAINS TERMS FOR DEDUCTION FROM EXPENSE AND GRANT OF THE REGULAR ARMY OFFICIALS AS WELL AS OTHER PERSONS WORKING UNDER THE ARMY. THE MANNER OF ARREST AS WELL AS LEGAL PROCEEDINGS AGAINST THE OFFICER IS SPECIFICALLY PROVIDED UNDER THE ACT. THE POWERS, METHODS AND AUTHORITIES OF DIFFERENT COURT MARTIAL ARE EXPRESSED IN DETAIL. THE MODE OF TRIAL BEFORE THE COURT MARTIAL SHALL BE AS PER THE INDIAN EVIDENCE ACT, 1872 EXCEPT THOSE PRESCRIBED UNDER THE PRESENT ENACTMENT. THE DECISIONS REACHED OUT BY THE COURT MARTIAL SHALL BE APPLICABLE ONLY AFTER CONFIRMATION ACCORDING TO THE MODE PROVIDED IN THE LEGISLATION. THE CENTRAL GOVERNMENT IS DIRECTED UNDER THE ACT TO FRAME RULES FOR THE ADMINISTRATION AND DIRECTING OF PERSONS WORKING IN MILITARY. THE RULES AND REGULATIONS SHALL ALSO BE FRAMED BY THE CENTRAL GOVERNMENT TO IMPLEMENT THE PROVISIONS OF THE ACT MORE EFFECTIVELY</a:t>
            </a:r>
            <a:endParaRPr lang="en-IN" sz="1600" dirty="0"/>
          </a:p>
        </p:txBody>
      </p:sp>
    </p:spTree>
    <p:extLst>
      <p:ext uri="{BB962C8B-B14F-4D97-AF65-F5344CB8AC3E}">
        <p14:creationId xmlns:p14="http://schemas.microsoft.com/office/powerpoint/2010/main" val="360918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47625"/>
            <a:ext cx="9840914" cy="1087967"/>
          </a:xfrm>
        </p:spPr>
        <p:txBody>
          <a:bodyPr/>
          <a:lstStyle/>
          <a:p>
            <a:r>
              <a:rPr lang="en-IN" dirty="0" smtClean="0"/>
              <a:t>IMPORTANCE OF ACT IN PRESENT SCENARIO</a:t>
            </a:r>
            <a:endParaRPr lang="en-IN" dirty="0"/>
          </a:p>
        </p:txBody>
      </p:sp>
      <p:sp>
        <p:nvSpPr>
          <p:cNvPr id="3" name="Content Placeholder 2"/>
          <p:cNvSpPr>
            <a:spLocks noGrp="1"/>
          </p:cNvSpPr>
          <p:nvPr>
            <p:ph idx="1"/>
          </p:nvPr>
        </p:nvSpPr>
        <p:spPr>
          <a:xfrm>
            <a:off x="1121533" y="1247775"/>
            <a:ext cx="8802688" cy="5610225"/>
          </a:xfrm>
        </p:spPr>
        <p:txBody>
          <a:bodyPr>
            <a:noAutofit/>
          </a:bodyPr>
          <a:lstStyle/>
          <a:p>
            <a:pPr algn="just"/>
            <a:r>
              <a:rPr lang="en-US" sz="1600" dirty="0" smtClean="0"/>
              <a:t>OVER THE YEARS VARIOUS HIGH COURTS AND THE SUPREME COURT OF INDIA HAVE EXAMINED AND INTERPRETED A NUMBER OF IMPORTANT PROVISIONS OF THE ARMY ACT AND ARMY RULES PERTAINING TO THE ADMINISTRATION OF JUSTICE IN THE ARMY.</a:t>
            </a:r>
            <a:endParaRPr lang="en-IN" sz="1600" dirty="0" smtClean="0"/>
          </a:p>
          <a:p>
            <a:pPr algn="just"/>
            <a:r>
              <a:rPr lang="en-US" sz="1600" dirty="0" smtClean="0"/>
              <a:t>IN THE CASE OF SARDAR SINGH </a:t>
            </a:r>
            <a:r>
              <a:rPr lang="en-US" sz="1600" dirty="0" smtClean="0"/>
              <a:t>Vs </a:t>
            </a:r>
            <a:r>
              <a:rPr lang="en-US" sz="1600" dirty="0" smtClean="0"/>
              <a:t>CROWN, IT </a:t>
            </a:r>
            <a:r>
              <a:rPr lang="en-US" sz="1600" dirty="0" smtClean="0"/>
              <a:t>WAS HELD </a:t>
            </a:r>
            <a:r>
              <a:rPr lang="en-US" sz="1600" dirty="0" smtClean="0"/>
              <a:t>THAT THE REFUSAL TO CONFIRM THE SENTENCE OF COURT-MARTIAL DOES NOT CONSTITUTE AN ACQUITTAL WITHIN THE MEANING OF SECTION 121 OF THE ACT AND WOULD NOT ORDINARILY BAR A SECOND TRIAL.</a:t>
            </a:r>
            <a:endParaRPr lang="en-IN" sz="1600" dirty="0" smtClean="0"/>
          </a:p>
          <a:p>
            <a:pPr algn="just"/>
            <a:r>
              <a:rPr lang="en-US" sz="1600" dirty="0" smtClean="0"/>
              <a:t>IN THE CASE OF LT. COL. P.P.S. BEDI V UNION OF INDIA, IT HAS BEEN HELD THAT THE COURT SHOULD NOT INTERFERE WITH THE ADMINISTRATIVE ACTION BY THE ARMY AUTHORITY AS THE DISCIPLINE IN THE ARMED FORCES IS THE PARAMOUNT NEED OF THE HOUR.</a:t>
            </a:r>
            <a:endParaRPr lang="en-IN" sz="1600" dirty="0" smtClean="0"/>
          </a:p>
          <a:p>
            <a:pPr algn="just"/>
            <a:r>
              <a:rPr lang="en-US" sz="1600" dirty="0" smtClean="0"/>
              <a:t>IN THE CASE OF RAM SWARUP V UNION OF INDIA, THE ACCUSED PERSONS WERE TRIALED FOR SERIOUS CHARGES AND BOTH WERE NOT GIVEN A CHANCE TO BE REPRESENTED BY A LAWYER IN THE COURT-MARTIAL. BOTH THE SUPREME COURT AND DELHI HIGH COURT WERE SATISFIED WITH THE AFFIDAVIT FILED BY THE SERVICE AUTHORITY THAT THE ACCUSED PERSON HAD MADE NO GRIEVANCES ON THEIR ACCOUNT</a:t>
            </a:r>
            <a:endParaRPr lang="en-IN" sz="1600" dirty="0" smtClean="0"/>
          </a:p>
        </p:txBody>
      </p:sp>
    </p:spTree>
    <p:extLst>
      <p:ext uri="{BB962C8B-B14F-4D97-AF65-F5344CB8AC3E}">
        <p14:creationId xmlns:p14="http://schemas.microsoft.com/office/powerpoint/2010/main" val="1216722137"/>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2811</TotalTime>
  <Words>6370</Words>
  <Application>Microsoft Office PowerPoint</Application>
  <PresentationFormat>Widescreen</PresentationFormat>
  <Paragraphs>238</Paragraphs>
  <Slides>34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Calibri</vt:lpstr>
      <vt:lpstr>Century Gothic</vt:lpstr>
      <vt:lpstr>Wingdings 3</vt:lpstr>
      <vt:lpstr>Slice</vt:lpstr>
      <vt:lpstr>LEADING LAWS REGULATING DEFENCE SECTOR IN INDIA</vt:lpstr>
      <vt:lpstr>introduCTION</vt:lpstr>
      <vt:lpstr>The Army Act, 1950. The Air Force Act, 1950. The Navy Act, 1957. The Coast Guards Act, 1978. Civil Defence Act, 1968. The Armed Forces Tribunal Act, 2007. The Central Reserve Police Force Act, 1949. The Police Act, 1861.</vt:lpstr>
      <vt:lpstr>THE ARMY ACT, 1950</vt:lpstr>
      <vt:lpstr>HISTORICAL BACKGROUND</vt:lpstr>
      <vt:lpstr>HISTORICAL BACKGROUND</vt:lpstr>
      <vt:lpstr>THE ARMY ACT, 1950</vt:lpstr>
      <vt:lpstr>THE ARMY ACT, 1950</vt:lpstr>
      <vt:lpstr>IMPORTANCE OF ACT IN PRESENT SCENARIO</vt:lpstr>
      <vt:lpstr>THE AIR FORCE ACT, 1950</vt:lpstr>
      <vt:lpstr>THE AIR FORCE ACT, 1950</vt:lpstr>
      <vt:lpstr>THE AIR FORCE ACT, 1950</vt:lpstr>
      <vt:lpstr>THE AIR FORCE ACT, 1950</vt:lpstr>
      <vt:lpstr>THE AIR FORCE ACT, 1950</vt:lpstr>
      <vt:lpstr>THE AIR FORCE ACT, 1950</vt:lpstr>
      <vt:lpstr>THE AIR FORCE ACT, 1950</vt:lpstr>
      <vt:lpstr>THE AIR FORCE ACT, 1950</vt:lpstr>
      <vt:lpstr>THE NAVY ACT, 1957</vt:lpstr>
      <vt:lpstr>THE NAVY ACT, 1957</vt:lpstr>
      <vt:lpstr>THE NAVY ACT, 1957</vt:lpstr>
      <vt:lpstr>THE NAVY ACT, 1957</vt:lpstr>
      <vt:lpstr>THE NAVY ACT, 1957</vt:lpstr>
      <vt:lpstr>THE NAVY ACT, 1957</vt:lpstr>
      <vt:lpstr>THE COAST GUARD ACT, 1978</vt:lpstr>
      <vt:lpstr>THE COAST GUARD ACT, 1978</vt:lpstr>
      <vt:lpstr>THE CIVIL DEFENCE ACT, 1968</vt:lpstr>
      <vt:lpstr>THE CIVIL DEFENCE ACT, 1968</vt:lpstr>
      <vt:lpstr>THE ARMED FORCE TRIBUNAL (aft) ACT, 2007</vt:lpstr>
      <vt:lpstr>THE CENTRAL RESERVE POLICE FORCES ACT, 1949</vt:lpstr>
      <vt:lpstr>THE POLICE ACT, 1861</vt:lpstr>
      <vt:lpstr>THE POLICE ACT, 1861</vt:lpstr>
      <vt:lpstr>THE POLICE ACT, 1861</vt:lpstr>
      <vt:lpstr>THE POLICE ACT, 1861</vt:lpstr>
      <vt:lpstr>THE POLICE ACT, 1861</vt:lpstr>
    </vt:vector>
  </TitlesOfParts>
  <Company>LTTS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AIRPORT ECONOMICS AND STATISTICS</dc:title>
  <dc:creator>VenuGopal</dc:creator>
  <cp:lastModifiedBy>VenuGopal</cp:lastModifiedBy>
  <cp:revision>90</cp:revision>
  <dcterms:created xsi:type="dcterms:W3CDTF">2019-07-07T05:48:47Z</dcterms:created>
  <dcterms:modified xsi:type="dcterms:W3CDTF">2019-09-17T10:24:30Z</dcterms:modified>
</cp:coreProperties>
</file>